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4" r:id="rId3"/>
  </p:sldMasterIdLst>
  <p:notesMasterIdLst>
    <p:notesMasterId r:id="rId5"/>
  </p:notesMasterIdLst>
  <p:sldIdLst>
    <p:sldId id="289" r:id="rId4"/>
    <p:sldId id="314" r:id="rId6"/>
    <p:sldId id="315" r:id="rId7"/>
    <p:sldId id="317" r:id="rId8"/>
    <p:sldId id="297" r:id="rId9"/>
    <p:sldId id="311" r:id="rId10"/>
    <p:sldId id="296" r:id="rId11"/>
    <p:sldId id="298" r:id="rId12"/>
    <p:sldId id="257" r:id="rId13"/>
    <p:sldId id="283" r:id="rId14"/>
    <p:sldId id="284" r:id="rId15"/>
    <p:sldId id="260" r:id="rId16"/>
    <p:sldId id="261" r:id="rId17"/>
    <p:sldId id="262" r:id="rId18"/>
    <p:sldId id="263" r:id="rId19"/>
    <p:sldId id="265" r:id="rId20"/>
    <p:sldId id="264" r:id="rId21"/>
    <p:sldId id="266" r:id="rId22"/>
    <p:sldId id="286" r:id="rId23"/>
    <p:sldId id="288" r:id="rId24"/>
    <p:sldId id="328" r:id="rId25"/>
    <p:sldId id="323" r:id="rId26"/>
    <p:sldId id="269" r:id="rId27"/>
    <p:sldId id="321" r:id="rId28"/>
    <p:sldId id="270" r:id="rId29"/>
    <p:sldId id="322" r:id="rId30"/>
    <p:sldId id="271" r:id="rId31"/>
    <p:sldId id="280" r:id="rId32"/>
    <p:sldId id="312" r:id="rId33"/>
    <p:sldId id="274" r:id="rId34"/>
    <p:sldId id="326" r:id="rId35"/>
    <p:sldId id="324" r:id="rId36"/>
    <p:sldId id="325" r:id="rId37"/>
    <p:sldId id="275" r:id="rId38"/>
  </p:sldIdLst>
  <p:sldSz cx="16256000" cy="9144000"/>
  <p:notesSz cx="9144000" cy="16256000"/>
  <p:embeddedFontLst>
    <p:embeddedFont>
      <p:font typeface="仿宋" panose="02010609060101010101" charset="-122"/>
      <p:regular r:id="rId43"/>
    </p:embeddedFont>
    <p:embeddedFont>
      <p:font typeface="MiSans" pitchFamily="34" charset="-122"/>
      <p:regular r:id="rId44"/>
    </p:embeddedFont>
    <p:embeddedFont>
      <p:font typeface="MiSans" pitchFamily="34" charset="-120"/>
      <p:regular r:id="rId45"/>
    </p:embeddedFont>
    <p:embeddedFont>
      <p:font typeface="黑体" panose="02010609060101010101" charset="-122"/>
      <p:regular r:id="rId46"/>
    </p:embeddedFont>
    <p:embeddedFont>
      <p:font typeface="方正小标宋_GBK" panose="02000000000000000000" charset="-122"/>
      <p:regular r:id="rId47"/>
    </p:embeddedFont>
    <p:embeddedFont>
      <p:font typeface="楷体" panose="02010609060101010101" charset="-122"/>
      <p:regular r:id="rId48"/>
    </p:embeddedFont>
    <p:embeddedFont>
      <p:font typeface="微软雅黑" panose="020B0503020204020204" charset="-122"/>
      <p:regular r:id="rId49"/>
      <p:bold r:id="rId50"/>
    </p:embeddedFont>
    <p:embeddedFont>
      <p:font typeface="微软雅黑" panose="020B0503020204020204" pitchFamily="34" charset="-120"/>
      <p:regular r:id="rId51"/>
      <p:bold r:id="rId52"/>
    </p:embeddedFont>
    <p:embeddedFont>
      <p:font typeface="Calibri" panose="020F0502020204030204" charset="0"/>
      <p:regular r:id="rId53"/>
      <p:bold r:id="rId54"/>
      <p:italic r:id="rId55"/>
      <p:boldItalic r:id="rId56"/>
    </p:embeddedFont>
    <p:embeddedFont>
      <p:font typeface="等线" panose="02010600030101010101" charset="-122"/>
      <p:regular r:id="rId57"/>
      <p:bold r:id="rId58"/>
    </p:embeddedFont>
    <p:embeddedFont>
      <p:font typeface="华文中宋" panose="02010600040101010101" charset="-122"/>
      <p:regular r:id="rId59"/>
    </p:embeddedFont>
    <p:embeddedFont>
      <p:font typeface="Calibri Light" panose="020F0302020204030204" charset="0"/>
      <p:regular r:id="rId60"/>
      <p:italic r:id="rId6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" initials="authorId_355188365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DAAC2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1" Type="http://schemas.openxmlformats.org/officeDocument/2006/relationships/font" Target="fonts/font19.fntdata"/><Relationship Id="rId60" Type="http://schemas.openxmlformats.org/officeDocument/2006/relationships/font" Target="fonts/font18.fntdata"/><Relationship Id="rId6" Type="http://schemas.openxmlformats.org/officeDocument/2006/relationships/slide" Target="slides/slide2.xml"/><Relationship Id="rId59" Type="http://schemas.openxmlformats.org/officeDocument/2006/relationships/font" Target="fonts/font17.fntdata"/><Relationship Id="rId58" Type="http://schemas.openxmlformats.org/officeDocument/2006/relationships/font" Target="fonts/font16.fntdata"/><Relationship Id="rId57" Type="http://schemas.openxmlformats.org/officeDocument/2006/relationships/font" Target="fonts/font15.fntdata"/><Relationship Id="rId56" Type="http://schemas.openxmlformats.org/officeDocument/2006/relationships/font" Target="fonts/font14.fntdata"/><Relationship Id="rId55" Type="http://schemas.openxmlformats.org/officeDocument/2006/relationships/font" Target="fonts/font13.fntdata"/><Relationship Id="rId54" Type="http://schemas.openxmlformats.org/officeDocument/2006/relationships/font" Target="fonts/font12.fntdata"/><Relationship Id="rId53" Type="http://schemas.openxmlformats.org/officeDocument/2006/relationships/font" Target="fonts/font11.fntdata"/><Relationship Id="rId52" Type="http://schemas.openxmlformats.org/officeDocument/2006/relationships/font" Target="fonts/font10.fntdata"/><Relationship Id="rId51" Type="http://schemas.openxmlformats.org/officeDocument/2006/relationships/font" Target="fonts/font9.fntdata"/><Relationship Id="rId50" Type="http://schemas.openxmlformats.org/officeDocument/2006/relationships/font" Target="fonts/font8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9FF64677-E174-49D4-A7DF-F88FFF972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9B1C41D-B390-424B-9826-DD6CC3E2AE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7600" y="2434167"/>
            <a:ext cx="14020800" cy="5801784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  <a:endParaRPr kumimoji="1" lang="zh-TW" altLang="en-US"/>
          </a:p>
          <a:p>
            <a:pPr lvl="1"/>
            <a:r>
              <a:rPr kumimoji="1" lang="zh-TW" altLang="en-US"/>
              <a:t>第二層</a:t>
            </a:r>
            <a:endParaRPr kumimoji="1" lang="zh-TW" altLang="en-US"/>
          </a:p>
          <a:p>
            <a:pPr lvl="2"/>
            <a:r>
              <a:rPr kumimoji="1" lang="zh-TW" altLang="en-US"/>
              <a:t>第三層</a:t>
            </a:r>
            <a:endParaRPr kumimoji="1" lang="zh-TW" altLang="en-US"/>
          </a:p>
          <a:p>
            <a:pPr lvl="3"/>
            <a:r>
              <a:rPr kumimoji="1" lang="zh-TW" altLang="en-US"/>
              <a:t>第四層</a:t>
            </a:r>
            <a:endParaRPr kumimoji="1" lang="zh-TW" altLang="en-US"/>
          </a:p>
          <a:p>
            <a:pPr lvl="4"/>
            <a:r>
              <a:rPr kumimoji="1" lang="zh-TW" altLang="en-US"/>
              <a:t>第五層</a:t>
            </a:r>
            <a:endParaRPr kumimoji="1" lang="zh-MO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D9FCD9AD-8AB2-4DBE-BCEB-3A15963736AA}" type="datetime1">
              <a:rPr kumimoji="1" lang="zh-MO" altLang="en-US" smtClean="0"/>
            </a:fld>
            <a:endParaRPr kumimoji="1"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kumimoji="1"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F72248D2-04E4-0242-A283-66C8C9E098E8}" type="slidenum">
              <a:rPr kumimoji="1" lang="zh-MO" altLang="en-US" smtClean="0"/>
            </a:fld>
            <a:endParaRPr kumimoji="1" lang="zh-MO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hyperlink" Target="https://lib.phil.pku.edu.cn/node/56876" TargetMode="External"/><Relationship Id="rId11" Type="http://schemas.openxmlformats.org/officeDocument/2006/relationships/hyperlink" Target="https://www.bilibili.com/video/BV1q34y1r78Z/?spm_id_from=333.337.search-card.all.click&amp;vd_source=428a606602b70838c25ce72b00bba43e" TargetMode="Externa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4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png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4" Type="http://schemas.openxmlformats.org/officeDocument/2006/relationships/notesSlide" Target="../notesSlides/notesSlide2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54.xml"/><Relationship Id="rId11" Type="http://schemas.openxmlformats.org/officeDocument/2006/relationships/image" Target="../media/image88.png"/><Relationship Id="rId10" Type="http://schemas.openxmlformats.org/officeDocument/2006/relationships/tags" Target="../tags/tag53.xml"/><Relationship Id="rId1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14.png"/><Relationship Id="rId3" Type="http://schemas.openxmlformats.org/officeDocument/2006/relationships/tags" Target="../tags/tag22.xml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42.xml"/><Relationship Id="rId25" Type="http://schemas.openxmlformats.org/officeDocument/2006/relationships/tags" Target="../tags/tag4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image" Target="../media/image13.png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image" Target="../media/image16.png"/><Relationship Id="rId15" Type="http://schemas.openxmlformats.org/officeDocument/2006/relationships/tags" Target="../tags/tag32.xml"/><Relationship Id="rId14" Type="http://schemas.openxmlformats.org/officeDocument/2006/relationships/image" Target="../media/image15.png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s5okcqmjolm5o/mnt/agents/output/converted/images/image_1.jpg"/>
          <p:cNvPicPr>
            <a:picLocks noChangeAspect="1"/>
          </p:cNvPicPr>
          <p:nvPr/>
        </p:nvPicPr>
        <p:blipFill>
          <a:blip r:embed="rId1">
            <a:alphaModFix amt="20000"/>
          </a:blip>
          <a:srcRect t="6580" b="6580"/>
          <a:stretch>
            <a:fillRect/>
          </a:stretch>
        </p:blipFill>
        <p:spPr>
          <a:xfrm>
            <a:off x="0" y="893"/>
            <a:ext cx="16252857" cy="9142214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-79102"/>
            <a:ext cx="16252857" cy="9142214"/>
          </a:xfrm>
          <a:prstGeom prst="rect">
            <a:avLst/>
          </a:prstGeom>
          <a:gradFill flip="none" rotWithShape="1">
            <a:gsLst>
              <a:gs pos="0">
                <a:srgbClr val="2C3E50">
                  <a:alpha val="95000"/>
                </a:srgbClr>
              </a:gs>
              <a:gs pos="20000">
                <a:srgbClr val="2C3E50">
                  <a:alpha val="85000"/>
                </a:srgbClr>
              </a:gs>
              <a:gs pos="100000">
                <a:srgbClr val="5D6D7E">
                  <a:alpha val="75000"/>
                </a:srgbClr>
              </a:gs>
            </a:gsLst>
            <a:lin ang="2700000" scaled="1"/>
          </a:gradFill>
        </p:spPr>
      </p:sp>
      <p:sp>
        <p:nvSpPr>
          <p:cNvPr id="4" name="Shape 1"/>
          <p:cNvSpPr/>
          <p:nvPr/>
        </p:nvSpPr>
        <p:spPr>
          <a:xfrm>
            <a:off x="1114425" y="1658620"/>
            <a:ext cx="15151735" cy="87058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/>
          <a:p>
            <a:pPr algn="ctr"/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3271484" y="3459031"/>
            <a:ext cx="9851974" cy="495203"/>
          </a:xfrm>
          <a:prstGeom prst="rect">
            <a:avLst/>
          </a:prstGeom>
          <a:solidFill>
            <a:srgbClr val="FFFFFF">
              <a:alpha val="0"/>
            </a:srgbClr>
          </a:solidFill>
        </p:spPr>
      </p:sp>
      <p:sp>
        <p:nvSpPr>
          <p:cNvPr id="7" name="Text 4"/>
          <p:cNvSpPr/>
          <p:nvPr/>
        </p:nvSpPr>
        <p:spPr>
          <a:xfrm>
            <a:off x="1247775" y="2557780"/>
            <a:ext cx="13900150" cy="11080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推荐用系图网站提供的学位论文自查模板</a:t>
            </a:r>
            <a:r>
              <a:rPr lang="en-US" altLang="zh-CN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(2026</a:t>
            </a: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年更新</a:t>
            </a:r>
            <a:r>
              <a:rPr lang="en-US" altLang="zh-CN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)</a:t>
            </a: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和</a:t>
            </a: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系教务提供的新模板（</a:t>
            </a: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</a:t>
            </a:r>
            <a:r>
              <a:rPr lang="en-US" altLang="zh-CN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lang="zh-CN" altLang="en-US" sz="2400" b="1" dirty="0">
                <a:solidFill>
                  <a:srgbClr val="F8F9FA">
                    <a:alpha val="9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年）</a:t>
            </a:r>
            <a:endParaRPr lang="zh-CN" altLang="en-US" sz="2400" b="1" dirty="0">
              <a:solidFill>
                <a:srgbClr val="F8F9FA">
                  <a:alpha val="9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140000"/>
              </a:lnSpc>
            </a:pPr>
            <a:endParaRPr lang="en-US" sz="900" dirty="0"/>
          </a:p>
        </p:txBody>
      </p:sp>
      <p:sp>
        <p:nvSpPr>
          <p:cNvPr id="8" name="Shape 5"/>
          <p:cNvSpPr/>
          <p:nvPr>
            <p:custDataLst>
              <p:tags r:id="rId2"/>
            </p:custDataLst>
          </p:nvPr>
        </p:nvSpPr>
        <p:spPr>
          <a:xfrm>
            <a:off x="5672662" y="3936949"/>
            <a:ext cx="266648" cy="304740"/>
          </a:xfrm>
          <a:prstGeom prst="rect">
            <a:avLst/>
          </a:prstGeom>
          <a:solidFill>
            <a:srgbClr val="E67E22"/>
          </a:solidFill>
        </p:spPr>
      </p:sp>
      <p:sp>
        <p:nvSpPr>
          <p:cNvPr id="9" name="Shape 6"/>
          <p:cNvSpPr/>
          <p:nvPr>
            <p:custDataLst>
              <p:tags r:id="rId3"/>
            </p:custDataLst>
          </p:nvPr>
        </p:nvSpPr>
        <p:spPr>
          <a:xfrm>
            <a:off x="5958343" y="4578381"/>
            <a:ext cx="1447517" cy="355499"/>
          </a:xfrm>
          <a:prstGeom prst="rect">
            <a:avLst/>
          </a:prstGeom>
          <a:solidFill>
            <a:srgbClr val="FFFFFF">
              <a:alpha val="0"/>
            </a:srgbClr>
          </a:solidFill>
        </p:spPr>
      </p:sp>
      <p:sp>
        <p:nvSpPr>
          <p:cNvPr id="10" name="Text 7"/>
          <p:cNvSpPr/>
          <p:nvPr>
            <p:custDataLst>
              <p:tags r:id="rId4"/>
            </p:custDataLst>
          </p:nvPr>
        </p:nvSpPr>
        <p:spPr>
          <a:xfrm>
            <a:off x="5962650" y="3839210"/>
            <a:ext cx="1182370" cy="4470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样式</a:t>
            </a:r>
            <a:r>
              <a:rPr lang="zh-CN" altLang="en-US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应用</a:t>
            </a:r>
            <a:endParaRPr lang="en-US" sz="1200" dirty="0"/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目录自动</a:t>
            </a:r>
            <a:endParaRPr lang="en-US" sz="1200" dirty="0"/>
          </a:p>
        </p:txBody>
      </p:sp>
      <p:sp>
        <p:nvSpPr>
          <p:cNvPr id="11" name="Shape 8"/>
          <p:cNvSpPr/>
          <p:nvPr>
            <p:custDataLst>
              <p:tags r:id="rId5"/>
            </p:custDataLst>
          </p:nvPr>
        </p:nvSpPr>
        <p:spPr>
          <a:xfrm>
            <a:off x="7478808" y="3936962"/>
            <a:ext cx="228555" cy="304740"/>
          </a:xfrm>
          <a:prstGeom prst="rect">
            <a:avLst/>
          </a:prstGeom>
          <a:solidFill>
            <a:srgbClr val="E67E22"/>
          </a:solidFill>
        </p:spPr>
      </p:sp>
      <p:sp>
        <p:nvSpPr>
          <p:cNvPr id="12" name="Shape 9"/>
          <p:cNvSpPr/>
          <p:nvPr>
            <p:custDataLst>
              <p:tags r:id="rId6"/>
            </p:custDataLst>
          </p:nvPr>
        </p:nvSpPr>
        <p:spPr>
          <a:xfrm>
            <a:off x="7878779" y="4578381"/>
            <a:ext cx="1028499" cy="355499"/>
          </a:xfrm>
          <a:prstGeom prst="rect">
            <a:avLst/>
          </a:prstGeom>
          <a:solidFill>
            <a:srgbClr val="FFFFFF">
              <a:alpha val="0"/>
            </a:srgbClr>
          </a:solidFill>
        </p:spPr>
      </p:sp>
      <p:sp>
        <p:nvSpPr>
          <p:cNvPr id="13" name="Text 10"/>
          <p:cNvSpPr/>
          <p:nvPr>
            <p:custDataLst>
              <p:tags r:id="rId7"/>
            </p:custDataLst>
          </p:nvPr>
        </p:nvSpPr>
        <p:spPr>
          <a:xfrm>
            <a:off x="7707347" y="3894494"/>
            <a:ext cx="1211343" cy="4469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页码体系</a:t>
            </a:r>
            <a:endParaRPr lang="en-US" dirty="0">
              <a:solidFill>
                <a:srgbClr val="F8F9FA">
                  <a:alpha val="8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FFFF">
                    <a:alpha val="898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分节管理</a:t>
            </a:r>
            <a:endParaRPr lang="en-US" sz="1200" dirty="0"/>
          </a:p>
        </p:txBody>
      </p:sp>
      <p:sp>
        <p:nvSpPr>
          <p:cNvPr id="14" name="Shape 11"/>
          <p:cNvSpPr/>
          <p:nvPr>
            <p:custDataLst>
              <p:tags r:id="rId8"/>
            </p:custDataLst>
          </p:nvPr>
        </p:nvSpPr>
        <p:spPr>
          <a:xfrm>
            <a:off x="9313631" y="3910292"/>
            <a:ext cx="266648" cy="304740"/>
          </a:xfrm>
          <a:prstGeom prst="rect">
            <a:avLst/>
          </a:prstGeom>
          <a:solidFill>
            <a:srgbClr val="E67E22"/>
          </a:solidFill>
        </p:spPr>
      </p:sp>
      <p:sp>
        <p:nvSpPr>
          <p:cNvPr id="15" name="Shape 12"/>
          <p:cNvSpPr/>
          <p:nvPr>
            <p:custDataLst>
              <p:tags r:id="rId9"/>
            </p:custDataLst>
          </p:nvPr>
        </p:nvSpPr>
        <p:spPr>
          <a:xfrm>
            <a:off x="9732649" y="4578381"/>
            <a:ext cx="1028499" cy="355499"/>
          </a:xfrm>
          <a:prstGeom prst="rect">
            <a:avLst/>
          </a:prstGeom>
          <a:solidFill>
            <a:srgbClr val="FFFFFF">
              <a:alpha val="0"/>
            </a:srgbClr>
          </a:solidFill>
        </p:spPr>
      </p:sp>
      <p:sp>
        <p:nvSpPr>
          <p:cNvPr id="16" name="Text 13"/>
          <p:cNvSpPr/>
          <p:nvPr>
            <p:custDataLst>
              <p:tags r:id="rId10"/>
            </p:custDataLst>
          </p:nvPr>
        </p:nvSpPr>
        <p:spPr>
          <a:xfrm>
            <a:off x="9732667" y="3839249"/>
            <a:ext cx="1211343" cy="4469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页眉配置</a:t>
            </a:r>
            <a:endParaRPr lang="en-US" dirty="0">
              <a:solidFill>
                <a:srgbClr val="F8F9FA">
                  <a:alpha val="8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FFFF">
                    <a:alpha val="898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域自动化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151130" y="5596255"/>
            <a:ext cx="15954375" cy="2237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本</a:t>
            </a:r>
            <a:r>
              <a:rPr lang="en-US" altLang="zh-CN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PPT</a:t>
            </a: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源于2022—2025年协助教务老师审核研究生学位论文格式的实践积累。针对毕业生在格式设置中的常见问题，系图整理四届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毕业生的经验分享</a:t>
            </a: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，参考学校《指南》与模板，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并借鉴郑永平老师B站</a:t>
            </a:r>
            <a:r>
              <a:rPr lang="en-US" sz="1600" b="1" u="sng" dirty="0">
                <a:solidFill>
                  <a:schemeClr val="bg2"/>
                </a:solidFill>
                <a:highlight>
                  <a:srgbClr val="FFFF00">
                    <a:alpha val="100000"/>
                  </a:srgbClr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hlinkClick r:id="rId11" action="ppaction://hlinkfile"/>
              </a:rPr>
              <a:t>“WORD模板写作指南”视频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（由2023届科哲硕士张嘉文推荐，但页眉设置建议用域自动化而不用分节手动设置）</a:t>
            </a: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部分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操作方法，</a:t>
            </a: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力图在《指南》与模板之间搭建操作桥梁，帮助大家在存档前短期内实现格式规范。 毕业后若因格式明显错误需修改，须经本人、导师、院系及图书馆多方申请，流程繁琐。故将审核工作前置。</a:t>
            </a:r>
            <a:r>
              <a:rPr 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 </a:t>
            </a:r>
            <a:endParaRPr lang="zh-CN" altLang="en-US" sz="1600" b="1" dirty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, 仿宋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系图愿随时为大家提供咨询与协助，</a:t>
            </a:r>
            <a:r>
              <a:rPr lang="en-US" sz="1600" dirty="0">
                <a:solidFill>
                  <a:srgbClr val="ED7D31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咨询：</a:t>
            </a:r>
            <a:r>
              <a:rPr lang="en-US" altLang="zh-CN" sz="1600" dirty="0">
                <a:solidFill>
                  <a:srgbClr val="ED7D31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010-</a:t>
            </a:r>
            <a:r>
              <a:rPr lang="en-US" sz="1600" dirty="0">
                <a:solidFill>
                  <a:srgbClr val="ED7D31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62753134 | gtsgzxxfg@pku.edu.cn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 |</a:t>
            </a:r>
            <a:r>
              <a:rPr lang="zh-CN" altLang="en-US" sz="1600" b="1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，祝顺利毕业！</a:t>
            </a:r>
            <a:endParaRPr lang="zh-CN" altLang="en-US" sz="1600" b="1" dirty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, 仿宋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sz="1600" b="1" u="sng" dirty="0">
                <a:solidFill>
                  <a:schemeClr val="bg2"/>
                </a:solidFill>
                <a:highlight>
                  <a:srgbClr val="FFFF00">
                    <a:alpha val="100000"/>
                  </a:srgbClr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 </a:t>
            </a:r>
            <a:r>
              <a:rPr lang="en-US" sz="1600" b="1" u="sng" dirty="0">
                <a:solidFill>
                  <a:schemeClr val="bg2"/>
                </a:solidFill>
                <a:highlight>
                  <a:srgbClr val="FFFF00">
                    <a:alpha val="100000"/>
                  </a:srgbClr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hlinkClick r:id="rId12" action="ppaction://hlinkfile"/>
              </a:rPr>
              <a:t>系图网站(点开链接)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及时分享毕业生格式设置经验，有带批注自查模板、具体操作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PPT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和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  <a:sym typeface="+mn-ea"/>
              </a:rPr>
              <a:t>视频。可根据自己的需求参看对应的内容。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调整格式超过2小时，可到系图请助理协助调整。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, 仿宋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2026</a:t>
            </a:r>
            <a:r>
              <a:rPr lang="zh-CN" altLang="en-US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年</a:t>
            </a:r>
            <a:r>
              <a:rPr lang="en-US" altLang="zh-CN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6</a:t>
            </a:r>
            <a:r>
              <a:rPr lang="zh-CN" altLang="en-US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月</a:t>
            </a:r>
            <a:r>
              <a:rPr lang="en-US" altLang="zh-CN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15</a:t>
            </a:r>
            <a:r>
              <a:rPr lang="zh-CN" altLang="en-US" sz="1600" dirty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, 仿宋" pitchFamily="34" charset="-120"/>
              </a:rPr>
              <a:t>日</a:t>
            </a:r>
            <a:endParaRPr lang="zh-CN" altLang="en-US" sz="1600" dirty="0">
              <a:solidFill>
                <a:srgbClr val="ED7D31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, 仿宋" pitchFamily="34" charset="-120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ED7D31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, 仿宋" pitchFamily="34" charset="-120"/>
              <a:hlinkClick r:id="rId12" action="ppaction://hlinkfile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14276" y="7848079"/>
            <a:ext cx="14732298" cy="7618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感谢夏千理、</a:t>
            </a:r>
            <a:r>
              <a:rPr 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罗午、林瑞君、范乐乐、赫峘、徐明博、高禹观、周龙成、刘畅、岳鹭遥、唐晓逸、陈之焱、但睿博、郭宇萌</a:t>
            </a:r>
            <a:r>
              <a:rPr lang="zh-CN" alt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、何源、丛荣、孙宇</a:t>
            </a:r>
            <a:r>
              <a:rPr 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等系图助理，</a:t>
            </a: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以及任杰、胡晓毅、马淏然、王昱晴、夏峻巍、张运嵩、林芷芊、梁嘉怡、袁敏熙</a:t>
            </a:r>
            <a:r>
              <a:rPr lang="zh-CN" alt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、</a:t>
            </a:r>
            <a:r>
              <a:rPr lang="zh-CN" alt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刘润东、邓凯达、王诗瑜</a:t>
            </a:r>
            <a:r>
              <a:rPr 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等青协志愿者的辛勤贡献</a:t>
            </a:r>
            <a:r>
              <a:rPr lang="zh-CN" altLang="en-US" sz="1400" dirty="0">
                <a:solidFill>
                  <a:srgbClr val="F8F9FA">
                    <a:alpha val="6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400" dirty="0">
              <a:solidFill>
                <a:srgbClr val="F8F9FA">
                  <a:alpha val="6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76675" y="4508500"/>
            <a:ext cx="924687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en-US" altLang="zh-CN" b="1" dirty="0">
                <a:solidFill>
                  <a:schemeClr val="bg1">
                    <a:alpha val="89804"/>
                  </a:scheme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(</a:t>
            </a:r>
            <a:r>
              <a:rPr lang="zh-CN" altLang="en-US" b="1" dirty="0">
                <a:solidFill>
                  <a:schemeClr val="bg1">
                    <a:alpha val="89804"/>
                  </a:scheme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以上是</a:t>
            </a:r>
            <a:r>
              <a:rPr lang="en-US" b="1" dirty="0">
                <a:solidFill>
                  <a:srgbClr val="F8F9FA">
                    <a:alpha val="89804"/>
                  </a:srgb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从样式创建到</a:t>
            </a:r>
            <a:r>
              <a:rPr lang="zh-CN" altLang="en-US" b="1" dirty="0">
                <a:solidFill>
                  <a:srgbClr val="F8F9FA">
                    <a:alpha val="89804"/>
                  </a:srgb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目录和</a:t>
            </a:r>
            <a:r>
              <a:rPr lang="en-US" b="1" dirty="0">
                <a:solidFill>
                  <a:srgbClr val="F8F9FA">
                    <a:alpha val="89804"/>
                  </a:srgb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页眉页脚</a:t>
            </a:r>
            <a:r>
              <a:rPr lang="zh-CN" altLang="en-US" b="1" dirty="0">
                <a:solidFill>
                  <a:srgbClr val="F8F9FA">
                    <a:alpha val="89804"/>
                  </a:srgb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设置的三个关键步骤</a:t>
            </a:r>
            <a:r>
              <a:rPr lang="en-US" b="1" dirty="0">
                <a:solidFill>
                  <a:srgbClr val="F8F9FA">
                    <a:alpha val="89804"/>
                  </a:srgbClr>
                </a:solidFill>
                <a:latin typeface="LXGW Bright" pitchFamily="34" charset="-122"/>
                <a:ea typeface="LXGW Bright" pitchFamily="34" charset="-122"/>
                <a:cs typeface="LXGW Bright" pitchFamily="34" charset="-120"/>
                <a:sym typeface="+mn-ea"/>
              </a:rPr>
              <a:t>)</a:t>
            </a:r>
            <a:endParaRPr lang="en-US" b="1" dirty="0"/>
          </a:p>
          <a:p>
            <a:pPr algn="ctr">
              <a:lnSpc>
                <a:spcPct val="140000"/>
              </a:lnSpc>
            </a:pPr>
            <a:endParaRPr lang="zh-CN" altLang="en-US" b="1"/>
          </a:p>
        </p:txBody>
      </p:sp>
      <p:sp>
        <p:nvSpPr>
          <p:cNvPr id="21" name="标题 20"/>
          <p:cNvSpPr>
            <a:spLocks noGrp="1"/>
          </p:cNvSpPr>
          <p:nvPr>
            <p:ph type="title" idx="4294967295"/>
          </p:nvPr>
        </p:nvSpPr>
        <p:spPr>
          <a:xfrm>
            <a:off x="923290" y="338455"/>
            <a:ext cx="145491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algn="ctr">
              <a:buClrTx/>
              <a:buSzTx/>
              <a:buFontTx/>
            </a:pPr>
            <a:r>
              <a:rPr lang="zh-CN" altLang="en-US" sz="4800" b="1" dirty="0">
                <a:solidFill>
                  <a:srgbClr val="F8F9FA"/>
                </a:solidFill>
                <a:uFillTx/>
                <a:latin typeface="黑体" panose="02010609060101010101" charset="-122"/>
                <a:ea typeface="黑体" panose="02010609060101010101" charset="-122"/>
                <a:cs typeface="方正小标宋_GBK" panose="02000000000000000000" charset="-122"/>
              </a:rPr>
              <a:t>依据学校《指南》初探学位论文模板的使用与制作</a:t>
            </a:r>
            <a:endParaRPr lang="zh-CN" altLang="en-US" sz="4800" b="1" dirty="0">
              <a:solidFill>
                <a:srgbClr val="F8F9FA"/>
              </a:solidFill>
              <a:uFillTx/>
              <a:latin typeface="黑体" panose="02010609060101010101" charset="-122"/>
              <a:ea typeface="黑体" panose="02010609060101010101" charset="-122"/>
              <a:cs typeface="方正小标宋_GBK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99885" y="1739265"/>
            <a:ext cx="2853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2"/>
                </a:solidFill>
                <a:latin typeface="楷体" panose="02010609060101010101" charset="-122"/>
                <a:ea typeface="楷体" panose="02010609060101010101" charset="-122"/>
              </a:rPr>
              <a:t>仅供参考</a:t>
            </a:r>
            <a:endParaRPr lang="zh-CN" altLang="en-US" sz="3600">
              <a:solidFill>
                <a:schemeClr val="bg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249555" y="1936115"/>
            <a:ext cx="9067800" cy="6553200"/>
            <a:chOff x="393" y="3217"/>
            <a:chExt cx="14280" cy="10320"/>
          </a:xfrm>
        </p:grpSpPr>
        <p:sp>
          <p:nvSpPr>
            <p:cNvPr id="5" name="Shape 3"/>
            <p:cNvSpPr/>
            <p:nvPr/>
          </p:nvSpPr>
          <p:spPr>
            <a:xfrm>
              <a:off x="393" y="3217"/>
              <a:ext cx="14280" cy="10320"/>
            </a:xfrm>
            <a:custGeom>
              <a:avLst/>
              <a:gdLst/>
              <a:ahLst/>
              <a:cxnLst/>
              <a:rect l="l" t="t" r="r" b="b"/>
              <a:pathLst>
                <a:path w="9067800" h="6553200">
                  <a:moveTo>
                    <a:pt x="152427" y="0"/>
                  </a:moveTo>
                  <a:lnTo>
                    <a:pt x="8915373" y="0"/>
                  </a:lnTo>
                  <a:cubicBezTo>
                    <a:pt x="8999556" y="0"/>
                    <a:pt x="9067800" y="68244"/>
                    <a:pt x="9067800" y="152427"/>
                  </a:cubicBezTo>
                  <a:lnTo>
                    <a:pt x="9067800" y="6400773"/>
                  </a:lnTo>
                  <a:cubicBezTo>
                    <a:pt x="9067800" y="6484956"/>
                    <a:pt x="8999556" y="6553200"/>
                    <a:pt x="8915373" y="6553200"/>
                  </a:cubicBezTo>
                  <a:lnTo>
                    <a:pt x="152427" y="6553200"/>
                  </a:lnTo>
                  <a:cubicBezTo>
                    <a:pt x="68244" y="6553200"/>
                    <a:pt x="0" y="6484956"/>
                    <a:pt x="0" y="6400773"/>
                  </a:cubicBezTo>
                  <a:lnTo>
                    <a:pt x="0" y="152427"/>
                  </a:lnTo>
                  <a:cubicBezTo>
                    <a:pt x="0" y="68300"/>
                    <a:pt x="68300" y="0"/>
                    <a:pt x="152427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47" name="圆角矩形 46"/>
            <p:cNvSpPr/>
            <p:nvPr/>
          </p:nvSpPr>
          <p:spPr>
            <a:xfrm flipV="1">
              <a:off x="13998" y="6664"/>
              <a:ext cx="576" cy="2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rcRect l="2623"/>
          <a:stretch>
            <a:fillRect/>
          </a:stretch>
        </p:blipFill>
        <p:spPr>
          <a:xfrm>
            <a:off x="817880" y="3531235"/>
            <a:ext cx="8436610" cy="112522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1. 段落文字样式创建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Word</a:t>
            </a:r>
            <a:r>
              <a:rPr lang="zh-CN" alt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操作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zh-CN" altLang="en-US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1655" y="1654175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前面讲到模板中段落文字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、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封面、标题和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参考文献对</a:t>
            </a:r>
            <a:r>
              <a:rPr lang="zh-CN" altLang="en-US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应都是正文样式，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修改正文样式会修改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修改封面、标题和参考文献的格式。建议新建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段落文字样式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统一修改段落文字格式。</a:t>
            </a:r>
            <a:endParaRPr lang="zh-CN" altLang="en-US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zh-CN" altLang="en-US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79500" y="2098675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611088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622518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565368"/>
            <a:ext cx="2781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打开样式窗格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05560" y="2966085"/>
            <a:ext cx="7844155" cy="5143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在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“开始”选项卡</a:t>
            </a:r>
            <a:r>
              <a:rPr lang="zh-CN" altLang="en-US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的工具栏中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找到并点击“样式”功能区右下角的向下展开箭头按钮</a:t>
            </a:r>
            <a:r>
              <a:rPr lang="zh-CN" altLang="en-US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打开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“样式窗格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en-US" altLang="zh-CN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 </a:t>
            </a:r>
            <a:r>
              <a:rPr lang="en-US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→ </a:t>
            </a:r>
            <a:r>
              <a:rPr lang="zh-CN" altLang="en-US" sz="16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在弹出的样式窗格左下角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点击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创建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样式”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按钮，再点击</a:t>
            </a:r>
            <a:r>
              <a:rPr lang="zh-CN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修改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按钮。</a:t>
            </a:r>
            <a:endParaRPr lang="zh-CN" altLang="en-US" sz="1600" b="1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75970" y="465641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2</a:t>
            </a:r>
            <a:endParaRPr lang="en-US" altLang="en-US" sz="1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73100" y="4434796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90015" y="4731341"/>
            <a:ext cx="708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设置样式属性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390015" y="5702256"/>
            <a:ext cx="708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名称：段落文字 | 样式类型：段落 | 样式基准：正文 | 后续段落样式：段落文字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62000" y="5910524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3</a:t>
            </a:r>
            <a:endParaRPr lang="en-US" altLang="zh-CN" sz="1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17550" y="6015299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20800" y="6041969"/>
            <a:ext cx="6413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配置字体格式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设置段落格式</a:t>
            </a: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305560" y="6704330"/>
            <a:ext cx="776160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中文字体：宋体 | 西文字体：Times New Roman | 字号：小四（12pt）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对齐：两端对齐 | 大纲级别：正文文本 | 首行缩进：2字符 | 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间距：段前/段后：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0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磅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(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)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；</a:t>
            </a: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行距：固定值20磅</a:t>
            </a:r>
            <a:r>
              <a:rPr lang="en-US" altLang="en-US" sz="1600" b="1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（</a:t>
            </a:r>
            <a:r>
              <a:rPr lang="en-US" altLang="en-US" sz="1600" b="1" dirty="0"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所有文字不需设置</a:t>
            </a:r>
            <a:r>
              <a:rPr lang="zh-CN" altLang="en-US" sz="1600" b="1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）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17550" y="5396221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320800" y="7270115"/>
            <a:ext cx="817372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2000" y="75641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5" name="Text 23"/>
          <p:cNvSpPr/>
          <p:nvPr/>
        </p:nvSpPr>
        <p:spPr>
          <a:xfrm>
            <a:off x="717550" y="7564100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320800" y="7708880"/>
            <a:ext cx="6489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应用样式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259205" y="7732395"/>
            <a:ext cx="8128000" cy="6045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方法：</a:t>
            </a:r>
            <a:r>
              <a:rPr 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只为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摘要正文和段落文字应用此样式→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选中文中段落点击应用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段落文字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样式。</a:t>
            </a:r>
            <a:endParaRPr lang="zh-CN" alt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9799320" y="7717790"/>
            <a:ext cx="6259195" cy="1329055"/>
          </a:xfrm>
          <a:custGeom>
            <a:avLst/>
            <a:gdLst/>
            <a:ahLst/>
            <a:cxnLst/>
            <a:rect l="l" t="t" r="r" b="b"/>
            <a:pathLst>
              <a:path w="5943600" h="1016000">
                <a:moveTo>
                  <a:pt x="50800" y="0"/>
                </a:moveTo>
                <a:lnTo>
                  <a:pt x="5791200" y="0"/>
                </a:lnTo>
                <a:cubicBezTo>
                  <a:pt x="5875312" y="0"/>
                  <a:pt x="5943600" y="68288"/>
                  <a:pt x="5943600" y="152400"/>
                </a:cubicBezTo>
                <a:lnTo>
                  <a:pt x="5943600" y="863600"/>
                </a:lnTo>
                <a:cubicBezTo>
                  <a:pt x="5943600" y="947712"/>
                  <a:pt x="5875312" y="1016000"/>
                  <a:pt x="5791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>
              <a:alpha val="10196"/>
            </a:srgbClr>
          </a:solidFill>
        </p:spPr>
      </p:sp>
      <p:sp>
        <p:nvSpPr>
          <p:cNvPr id="42" name="Shape 40"/>
          <p:cNvSpPr/>
          <p:nvPr/>
        </p:nvSpPr>
        <p:spPr>
          <a:xfrm>
            <a:off x="9799298" y="7620003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3" name="Shape 41"/>
          <p:cNvSpPr/>
          <p:nvPr/>
        </p:nvSpPr>
        <p:spPr>
          <a:xfrm>
            <a:off x="10078698" y="7971793"/>
            <a:ext cx="152400" cy="203200"/>
          </a:xfrm>
          <a:custGeom>
            <a:avLst/>
            <a:gdLst/>
            <a:ahLst/>
            <a:cxnLst/>
            <a:rect l="l" t="t" r="r" b="b"/>
            <a:pathLst>
              <a:path w="152400" h="203200">
                <a:moveTo>
                  <a:pt x="116245" y="152400"/>
                </a:moveTo>
                <a:cubicBezTo>
                  <a:pt x="119142" y="143550"/>
                  <a:pt x="124936" y="135533"/>
                  <a:pt x="131485" y="128627"/>
                </a:cubicBezTo>
                <a:cubicBezTo>
                  <a:pt x="144462" y="114975"/>
                  <a:pt x="152400" y="96520"/>
                  <a:pt x="152400" y="76200"/>
                </a:cubicBezTo>
                <a:cubicBezTo>
                  <a:pt x="152400" y="34131"/>
                  <a:pt x="118269" y="0"/>
                  <a:pt x="76200" y="0"/>
                </a:cubicBezTo>
                <a:cubicBezTo>
                  <a:pt x="34131" y="0"/>
                  <a:pt x="0" y="34131"/>
                  <a:pt x="0" y="76200"/>
                </a:cubicBezTo>
                <a:cubicBezTo>
                  <a:pt x="0" y="96520"/>
                  <a:pt x="7938" y="114975"/>
                  <a:pt x="20915" y="128627"/>
                </a:cubicBezTo>
                <a:cubicBezTo>
                  <a:pt x="27464" y="135533"/>
                  <a:pt x="33298" y="143550"/>
                  <a:pt x="36155" y="152400"/>
                </a:cubicBezTo>
                <a:lnTo>
                  <a:pt x="116205" y="152400"/>
                </a:lnTo>
                <a:close/>
                <a:moveTo>
                  <a:pt x="114300" y="171450"/>
                </a:moveTo>
                <a:lnTo>
                  <a:pt x="38100" y="171450"/>
                </a:lnTo>
                <a:lnTo>
                  <a:pt x="38100" y="177800"/>
                </a:lnTo>
                <a:cubicBezTo>
                  <a:pt x="38100" y="195342"/>
                  <a:pt x="52308" y="209550"/>
                  <a:pt x="69850" y="209550"/>
                </a:cubicBezTo>
                <a:lnTo>
                  <a:pt x="82550" y="209550"/>
                </a:lnTo>
                <a:cubicBezTo>
                  <a:pt x="100092" y="209550"/>
                  <a:pt x="114300" y="195342"/>
                  <a:pt x="114300" y="177800"/>
                </a:cubicBezTo>
                <a:lnTo>
                  <a:pt x="114300" y="171450"/>
                </a:lnTo>
                <a:close/>
                <a:moveTo>
                  <a:pt x="73025" y="44450"/>
                </a:moveTo>
                <a:cubicBezTo>
                  <a:pt x="57229" y="44450"/>
                  <a:pt x="44450" y="57229"/>
                  <a:pt x="44450" y="73025"/>
                </a:cubicBezTo>
                <a:cubicBezTo>
                  <a:pt x="44450" y="78303"/>
                  <a:pt x="40203" y="82550"/>
                  <a:pt x="34925" y="82550"/>
                </a:cubicBezTo>
                <a:cubicBezTo>
                  <a:pt x="29647" y="82550"/>
                  <a:pt x="25400" y="78303"/>
                  <a:pt x="25400" y="73025"/>
                </a:cubicBezTo>
                <a:cubicBezTo>
                  <a:pt x="25400" y="46712"/>
                  <a:pt x="46712" y="25400"/>
                  <a:pt x="73025" y="25400"/>
                </a:cubicBezTo>
                <a:cubicBezTo>
                  <a:pt x="78303" y="25400"/>
                  <a:pt x="82550" y="29647"/>
                  <a:pt x="82550" y="34925"/>
                </a:cubicBezTo>
                <a:cubicBezTo>
                  <a:pt x="82550" y="40203"/>
                  <a:pt x="78303" y="44450"/>
                  <a:pt x="73025" y="4445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4" name="Text 42"/>
          <p:cNvSpPr/>
          <p:nvPr/>
        </p:nvSpPr>
        <p:spPr>
          <a:xfrm>
            <a:off x="10383520" y="8026400"/>
            <a:ext cx="564261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关键提示：</a:t>
            </a:r>
            <a:r>
              <a:rPr lang="en-US" sz="1600" b="1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长文档推荐用样式设置格式，不同样式主要设置不同的字体和段落。</a:t>
            </a:r>
            <a:r>
              <a:rPr lang="en-US" sz="1600" b="1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段落文字样式是全文格式统一的基础，先创建并应用，再处理标题样式</a:t>
            </a:r>
            <a:r>
              <a:rPr lang="zh-CN" altLang="en-US" sz="1600" b="1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。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点击样式窗格右下角箭头，可在右侧展开样式库，及时关注鼠标对应内容是哪种样式。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12850" y="6395720"/>
            <a:ext cx="8155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点开“格式”，主要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设置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字体”和“段落”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，也可点开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开始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选项框字体和段落窗格。</a:t>
            </a:r>
            <a:endParaRPr lang="en-US" sz="1600" dirty="0">
              <a:solidFill>
                <a:srgbClr val="FF0000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59205" y="5038090"/>
            <a:ext cx="829627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先把样式名称命名为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，后续段落样式选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，以便回车后可写段落文字。（后面章节标题、引文样式后续段落样式也选段落文字。）</a:t>
            </a:r>
            <a:endParaRPr lang="zh-CN" altLang="en-US" sz="1600" dirty="0">
              <a:solidFill>
                <a:srgbClr val="FF0000"/>
              </a:solidFill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90" y="110490"/>
            <a:ext cx="1398905" cy="234378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r="18263"/>
          <a:stretch>
            <a:fillRect/>
          </a:stretch>
        </p:blipFill>
        <p:spPr>
          <a:xfrm>
            <a:off x="10895965" y="426085"/>
            <a:ext cx="1756410" cy="136017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38" name="直接箭头连接符 37"/>
          <p:cNvCxnSpPr/>
          <p:nvPr/>
        </p:nvCxnSpPr>
        <p:spPr>
          <a:xfrm>
            <a:off x="10653395" y="1148080"/>
            <a:ext cx="2425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2399010" y="1786255"/>
            <a:ext cx="0" cy="668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1620" y="123825"/>
            <a:ext cx="3225800" cy="420433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grpSp>
        <p:nvGrpSpPr>
          <p:cNvPr id="49" name="组合 48"/>
          <p:cNvGrpSpPr/>
          <p:nvPr/>
        </p:nvGrpSpPr>
        <p:grpSpPr>
          <a:xfrm>
            <a:off x="9448800" y="2454275"/>
            <a:ext cx="3070860" cy="5172075"/>
            <a:chOff x="7056" y="375"/>
            <a:chExt cx="8640" cy="12174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/>
            <a:srcRect r="15665"/>
            <a:stretch>
              <a:fillRect/>
            </a:stretch>
          </p:blipFill>
          <p:spPr>
            <a:xfrm>
              <a:off x="7056" y="375"/>
              <a:ext cx="8641" cy="12175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36" name="圆角矩形 35"/>
            <p:cNvSpPr/>
            <p:nvPr/>
          </p:nvSpPr>
          <p:spPr>
            <a:xfrm>
              <a:off x="9232" y="1589"/>
              <a:ext cx="1402" cy="4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9232" y="3305"/>
              <a:ext cx="1402" cy="33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 flipV="1">
              <a:off x="7571" y="7973"/>
              <a:ext cx="1322" cy="10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7224" y="11849"/>
              <a:ext cx="1402" cy="4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4325" y="3003550"/>
            <a:ext cx="2962275" cy="4728845"/>
          </a:xfrm>
          <a:prstGeom prst="rect">
            <a:avLst/>
          </a:prstGeom>
          <a:ln w="12700" cmpd="sng">
            <a:solidFill>
              <a:schemeClr val="accent5"/>
            </a:solidFill>
            <a:prstDash val="solid"/>
          </a:ln>
        </p:spPr>
      </p:pic>
      <p:sp>
        <p:nvSpPr>
          <p:cNvPr id="52" name="圆角矩形 51"/>
          <p:cNvSpPr/>
          <p:nvPr/>
        </p:nvSpPr>
        <p:spPr>
          <a:xfrm flipV="1">
            <a:off x="13014325" y="111125"/>
            <a:ext cx="3168015" cy="1355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 flipV="1">
            <a:off x="12961620" y="2869565"/>
            <a:ext cx="3168015" cy="30086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11984990" y="1466215"/>
            <a:ext cx="667385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9001760" y="4166870"/>
            <a:ext cx="385445" cy="1949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8885555" y="3028950"/>
            <a:ext cx="74295" cy="10960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9081135" y="4009390"/>
            <a:ext cx="997585" cy="929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8667750" y="6042025"/>
            <a:ext cx="781050" cy="379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10231120" y="4314825"/>
            <a:ext cx="2635885" cy="14878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0731500" y="2869565"/>
            <a:ext cx="582295" cy="552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2519660" y="3839845"/>
            <a:ext cx="317500" cy="2851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endParaRPr lang="zh-CN" altLang="en-US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0006965" y="7270115"/>
            <a:ext cx="844550" cy="6413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170795" y="5802630"/>
            <a:ext cx="549910" cy="5467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 flipV="1">
            <a:off x="9354820" y="40005"/>
            <a:ext cx="651510" cy="6718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9508490" y="1654175"/>
            <a:ext cx="917575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8954135" y="4382135"/>
            <a:ext cx="602615" cy="101409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652375" y="233045"/>
            <a:ext cx="661670" cy="6813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13667740" y="3568700"/>
            <a:ext cx="917575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13572490" y="5355590"/>
            <a:ext cx="739140" cy="411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14486255" y="4521835"/>
            <a:ext cx="1270000" cy="3194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10426065" y="1654175"/>
            <a:ext cx="688975" cy="5975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1984990" y="1764665"/>
            <a:ext cx="396240" cy="68961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720705" y="3568700"/>
            <a:ext cx="593090" cy="6661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2616180" y="3195320"/>
            <a:ext cx="564515" cy="6927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13074015" y="1521460"/>
            <a:ext cx="3006090" cy="4876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>
            <p:custDataLst>
              <p:tags r:id="rId7"/>
            </p:custDataLst>
          </p:nvPr>
        </p:nvSpPr>
        <p:spPr>
          <a:xfrm>
            <a:off x="13167360" y="2269490"/>
            <a:ext cx="272859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样式中所有文字不需</a:t>
            </a:r>
            <a:r>
              <a:rPr lang="zh-CN" altLang="en-US">
                <a:solidFill>
                  <a:srgbClr val="FF0000"/>
                </a:solidFill>
              </a:rPr>
              <a:t>调整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9067800" y="1976120"/>
            <a:ext cx="427355" cy="20732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13667740" y="2009775"/>
            <a:ext cx="643890" cy="3663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49555" y="1936115"/>
            <a:ext cx="9067800" cy="6553200"/>
          </a:xfrm>
          <a:custGeom>
            <a:avLst/>
            <a:gdLst/>
            <a:ahLst/>
            <a:cxnLst/>
            <a:rect l="l" t="t" r="r" b="b"/>
            <a:pathLst>
              <a:path w="9067800" h="6553200">
                <a:moveTo>
                  <a:pt x="152427" y="0"/>
                </a:moveTo>
                <a:lnTo>
                  <a:pt x="8915373" y="0"/>
                </a:lnTo>
                <a:cubicBezTo>
                  <a:pt x="8999556" y="0"/>
                  <a:pt x="9067800" y="68244"/>
                  <a:pt x="9067800" y="152427"/>
                </a:cubicBezTo>
                <a:lnTo>
                  <a:pt x="9067800" y="6400773"/>
                </a:lnTo>
                <a:cubicBezTo>
                  <a:pt x="9067800" y="6484956"/>
                  <a:pt x="8999556" y="6553200"/>
                  <a:pt x="89153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1. 段落文字样式创建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WPS</a:t>
            </a:r>
            <a:r>
              <a:rPr lang="zh-CN" alt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操作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zh-CN" altLang="en-US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79500" y="2098675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611088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622518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565368"/>
            <a:ext cx="2781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打开样式窗格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05560" y="3330575"/>
            <a:ext cx="7844155" cy="5143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在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“开始”选项卡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的工具栏中找到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“样式”功能区右下角小的向下展开箭头按钮”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点击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打开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“样式窗格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 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→ 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在弹出的样式窗格左下角点击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新建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样式“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按钮。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9799298" y="7620003"/>
            <a:ext cx="5943600" cy="1016000"/>
          </a:xfrm>
          <a:custGeom>
            <a:avLst/>
            <a:gdLst/>
            <a:ahLst/>
            <a:cxnLst/>
            <a:rect l="l" t="t" r="r" b="b"/>
            <a:pathLst>
              <a:path w="5943600" h="1016000">
                <a:moveTo>
                  <a:pt x="50800" y="0"/>
                </a:moveTo>
                <a:lnTo>
                  <a:pt x="5791200" y="0"/>
                </a:lnTo>
                <a:cubicBezTo>
                  <a:pt x="5875312" y="0"/>
                  <a:pt x="5943600" y="68288"/>
                  <a:pt x="5943600" y="152400"/>
                </a:cubicBezTo>
                <a:lnTo>
                  <a:pt x="5943600" y="863600"/>
                </a:lnTo>
                <a:cubicBezTo>
                  <a:pt x="5943600" y="947712"/>
                  <a:pt x="5875312" y="1016000"/>
                  <a:pt x="57912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>
              <a:alpha val="10196"/>
            </a:srgbClr>
          </a:solidFill>
        </p:spPr>
      </p:sp>
      <p:sp>
        <p:nvSpPr>
          <p:cNvPr id="42" name="Shape 40"/>
          <p:cNvSpPr/>
          <p:nvPr/>
        </p:nvSpPr>
        <p:spPr>
          <a:xfrm>
            <a:off x="9799298" y="7620003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3" name="Shape 41"/>
          <p:cNvSpPr/>
          <p:nvPr/>
        </p:nvSpPr>
        <p:spPr>
          <a:xfrm>
            <a:off x="10078698" y="7874003"/>
            <a:ext cx="152400" cy="203200"/>
          </a:xfrm>
          <a:custGeom>
            <a:avLst/>
            <a:gdLst/>
            <a:ahLst/>
            <a:cxnLst/>
            <a:rect l="l" t="t" r="r" b="b"/>
            <a:pathLst>
              <a:path w="152400" h="203200">
                <a:moveTo>
                  <a:pt x="116245" y="152400"/>
                </a:moveTo>
                <a:cubicBezTo>
                  <a:pt x="119142" y="143550"/>
                  <a:pt x="124936" y="135533"/>
                  <a:pt x="131485" y="128627"/>
                </a:cubicBezTo>
                <a:cubicBezTo>
                  <a:pt x="144462" y="114975"/>
                  <a:pt x="152400" y="96520"/>
                  <a:pt x="152400" y="76200"/>
                </a:cubicBezTo>
                <a:cubicBezTo>
                  <a:pt x="152400" y="34131"/>
                  <a:pt x="118269" y="0"/>
                  <a:pt x="76200" y="0"/>
                </a:cubicBezTo>
                <a:cubicBezTo>
                  <a:pt x="34131" y="0"/>
                  <a:pt x="0" y="34131"/>
                  <a:pt x="0" y="76200"/>
                </a:cubicBezTo>
                <a:cubicBezTo>
                  <a:pt x="0" y="96520"/>
                  <a:pt x="7938" y="114975"/>
                  <a:pt x="20915" y="128627"/>
                </a:cubicBezTo>
                <a:cubicBezTo>
                  <a:pt x="27464" y="135533"/>
                  <a:pt x="33298" y="143550"/>
                  <a:pt x="36155" y="152400"/>
                </a:cubicBezTo>
                <a:lnTo>
                  <a:pt x="116205" y="152400"/>
                </a:lnTo>
                <a:close/>
                <a:moveTo>
                  <a:pt x="114300" y="171450"/>
                </a:moveTo>
                <a:lnTo>
                  <a:pt x="38100" y="171450"/>
                </a:lnTo>
                <a:lnTo>
                  <a:pt x="38100" y="177800"/>
                </a:lnTo>
                <a:cubicBezTo>
                  <a:pt x="38100" y="195342"/>
                  <a:pt x="52308" y="209550"/>
                  <a:pt x="69850" y="209550"/>
                </a:cubicBezTo>
                <a:lnTo>
                  <a:pt x="82550" y="209550"/>
                </a:lnTo>
                <a:cubicBezTo>
                  <a:pt x="100092" y="209550"/>
                  <a:pt x="114300" y="195342"/>
                  <a:pt x="114300" y="177800"/>
                </a:cubicBezTo>
                <a:lnTo>
                  <a:pt x="114300" y="171450"/>
                </a:lnTo>
                <a:close/>
                <a:moveTo>
                  <a:pt x="73025" y="44450"/>
                </a:moveTo>
                <a:cubicBezTo>
                  <a:pt x="57229" y="44450"/>
                  <a:pt x="44450" y="57229"/>
                  <a:pt x="44450" y="73025"/>
                </a:cubicBezTo>
                <a:cubicBezTo>
                  <a:pt x="44450" y="78303"/>
                  <a:pt x="40203" y="82550"/>
                  <a:pt x="34925" y="82550"/>
                </a:cubicBezTo>
                <a:cubicBezTo>
                  <a:pt x="29647" y="82550"/>
                  <a:pt x="25400" y="78303"/>
                  <a:pt x="25400" y="73025"/>
                </a:cubicBezTo>
                <a:cubicBezTo>
                  <a:pt x="25400" y="46712"/>
                  <a:pt x="46712" y="25400"/>
                  <a:pt x="73025" y="25400"/>
                </a:cubicBezTo>
                <a:cubicBezTo>
                  <a:pt x="78303" y="25400"/>
                  <a:pt x="82550" y="29647"/>
                  <a:pt x="82550" y="34925"/>
                </a:cubicBezTo>
                <a:cubicBezTo>
                  <a:pt x="82550" y="40203"/>
                  <a:pt x="78303" y="44450"/>
                  <a:pt x="73025" y="4445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4" name="Text 42"/>
          <p:cNvSpPr/>
          <p:nvPr/>
        </p:nvSpPr>
        <p:spPr>
          <a:xfrm>
            <a:off x="10383498" y="7823203"/>
            <a:ext cx="52578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关键提示：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段落文字样式是全文格式统一的基础，先创建并应用，再处理标题样式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点击样式窗格右下角箭头，可在右侧展开样式库，及时关注鼠标对应内容是哪种样式。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 flipV="1">
            <a:off x="9075420" y="3279775"/>
            <a:ext cx="444500" cy="1040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10078720" y="2870200"/>
            <a:ext cx="890270" cy="2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9812020" y="3144520"/>
            <a:ext cx="890270" cy="2108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2788265" y="6870700"/>
            <a:ext cx="890270" cy="2781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 flipV="1">
            <a:off x="12961620" y="4820920"/>
            <a:ext cx="839470" cy="651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3752850"/>
            <a:ext cx="8143240" cy="9112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rcRect t="9525" r="52715"/>
          <a:stretch>
            <a:fillRect/>
          </a:stretch>
        </p:blipFill>
        <p:spPr>
          <a:xfrm>
            <a:off x="9545955" y="151216"/>
            <a:ext cx="1948446" cy="3420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圆角矩形 35"/>
          <p:cNvSpPr/>
          <p:nvPr/>
        </p:nvSpPr>
        <p:spPr>
          <a:xfrm flipV="1">
            <a:off x="9519920" y="2756535"/>
            <a:ext cx="1449070" cy="387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9440545" y="3684270"/>
            <a:ext cx="6581775" cy="3954780"/>
            <a:chOff x="14999" y="5802"/>
            <a:chExt cx="10365" cy="6228"/>
          </a:xfrm>
        </p:grpSpPr>
        <p:grpSp>
          <p:nvGrpSpPr>
            <p:cNvPr id="63" name="组合 62"/>
            <p:cNvGrpSpPr/>
            <p:nvPr/>
          </p:nvGrpSpPr>
          <p:grpSpPr>
            <a:xfrm>
              <a:off x="14999" y="5802"/>
              <a:ext cx="10365" cy="6228"/>
              <a:chOff x="3340" y="12679"/>
              <a:chExt cx="10365" cy="6228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3340" y="12679"/>
                <a:ext cx="10365" cy="6228"/>
                <a:chOff x="15153" y="7202"/>
                <a:chExt cx="10365" cy="6228"/>
              </a:xfrm>
            </p:grpSpPr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>
                <a:blip r:embed="rId3"/>
                <a:srcRect r="15124"/>
                <a:stretch>
                  <a:fillRect/>
                </a:stretch>
              </p:blipFill>
              <p:spPr>
                <a:xfrm>
                  <a:off x="15153" y="7202"/>
                  <a:ext cx="5831" cy="6228"/>
                </a:xfrm>
                <a:prstGeom prst="rect">
                  <a:avLst/>
                </a:prstGeom>
                <a:ln>
                  <a:solidFill>
                    <a:srgbClr val="8DAAC2"/>
                  </a:solidFill>
                </a:ln>
              </p:spPr>
            </p:pic>
            <p:sp>
              <p:nvSpPr>
                <p:cNvPr id="45" name="圆角矩形 44"/>
                <p:cNvSpPr/>
                <p:nvPr/>
              </p:nvSpPr>
              <p:spPr>
                <a:xfrm>
                  <a:off x="16665" y="7858"/>
                  <a:ext cx="880" cy="550"/>
                </a:xfrm>
                <a:prstGeom prst="roundRect">
                  <a:avLst/>
                </a:prstGeom>
                <a:solidFill>
                  <a:schemeClr val="accent1">
                    <a:alpha val="0"/>
                  </a:schemeClr>
                </a:solidFill>
                <a:ln w="28575" cmpd="sng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16763" y="9073"/>
                  <a:ext cx="1146" cy="569"/>
                </a:xfrm>
                <a:prstGeom prst="roundRect">
                  <a:avLst/>
                </a:prstGeom>
                <a:solidFill>
                  <a:schemeClr val="accent1">
                    <a:alpha val="0"/>
                  </a:schemeClr>
                </a:solidFill>
                <a:ln w="28575" cmpd="sng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圆角矩形 48"/>
                <p:cNvSpPr/>
                <p:nvPr/>
              </p:nvSpPr>
              <p:spPr>
                <a:xfrm>
                  <a:off x="16852" y="10216"/>
                  <a:ext cx="1057" cy="423"/>
                </a:xfrm>
                <a:prstGeom prst="roundRect">
                  <a:avLst/>
                </a:prstGeom>
                <a:solidFill>
                  <a:schemeClr val="accent1">
                    <a:alpha val="0"/>
                  </a:schemeClr>
                </a:solidFill>
                <a:ln w="28575" cmpd="sng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61" name="组合 60"/>
                <p:cNvGrpSpPr/>
                <p:nvPr/>
              </p:nvGrpSpPr>
              <p:grpSpPr>
                <a:xfrm>
                  <a:off x="20463" y="7731"/>
                  <a:ext cx="5055" cy="5464"/>
                  <a:chOff x="22836" y="6451"/>
                  <a:chExt cx="5055" cy="5464"/>
                </a:xfrm>
              </p:grpSpPr>
              <p:pic>
                <p:nvPicPr>
                  <p:cNvPr id="55" name="图片 54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14510"/>
                  <a:stretch>
                    <a:fillRect/>
                  </a:stretch>
                </p:blipFill>
                <p:spPr>
                  <a:xfrm>
                    <a:off x="22836" y="6451"/>
                    <a:ext cx="5055" cy="5464"/>
                  </a:xfrm>
                  <a:prstGeom prst="rect">
                    <a:avLst/>
                  </a:prstGeom>
                  <a:ln>
                    <a:solidFill>
                      <a:srgbClr val="8DAAC2"/>
                    </a:solidFill>
                  </a:ln>
                </p:spPr>
              </p:pic>
              <p:sp>
                <p:nvSpPr>
                  <p:cNvPr id="57" name="圆角矩形 56"/>
                  <p:cNvSpPr/>
                  <p:nvPr/>
                </p:nvSpPr>
                <p:spPr>
                  <a:xfrm>
                    <a:off x="22881" y="8490"/>
                    <a:ext cx="1137" cy="969"/>
                  </a:xfrm>
                  <a:prstGeom prst="roundRect">
                    <a:avLst/>
                  </a:prstGeom>
                  <a:solidFill>
                    <a:schemeClr val="accent1">
                      <a:alpha val="0"/>
                    </a:schemeClr>
                  </a:solidFill>
                  <a:ln w="28575" cmpd="sng"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lumMod val="75000"/>
                    </a:schemeClr>
                  </a:lnRef>
                  <a:fillRef idx="1">
                    <a:schemeClr val="accent1"/>
                  </a:fillRef>
                  <a:effectRef idx="0">
                    <a:srgbClr val="FFFFFF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1" name="圆角矩形 50"/>
              <p:cNvSpPr/>
              <p:nvPr/>
            </p:nvSpPr>
            <p:spPr>
              <a:xfrm>
                <a:off x="3460" y="18339"/>
                <a:ext cx="826" cy="469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28575" cmpd="sng">
                <a:solidFill>
                  <a:srgbClr val="E40D08"/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</p:grpSp>
        <p:sp>
          <p:nvSpPr>
            <p:cNvPr id="56" name="圆角矩形 55"/>
            <p:cNvSpPr/>
            <p:nvPr/>
          </p:nvSpPr>
          <p:spPr>
            <a:xfrm>
              <a:off x="20369" y="11373"/>
              <a:ext cx="1402" cy="43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箭头连接符 57"/>
          <p:cNvCxnSpPr/>
          <p:nvPr/>
        </p:nvCxnSpPr>
        <p:spPr>
          <a:xfrm>
            <a:off x="10546715" y="3571240"/>
            <a:ext cx="89535" cy="502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r="17739"/>
          <a:stretch>
            <a:fillRect/>
          </a:stretch>
        </p:blipFill>
        <p:spPr>
          <a:xfrm>
            <a:off x="12029440" y="0"/>
            <a:ext cx="2952750" cy="4020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r="17633"/>
          <a:stretch>
            <a:fillRect/>
          </a:stretch>
        </p:blipFill>
        <p:spPr>
          <a:xfrm>
            <a:off x="12961620" y="1297305"/>
            <a:ext cx="3031490" cy="3765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圆角矩形 29"/>
          <p:cNvSpPr/>
          <p:nvPr/>
        </p:nvSpPr>
        <p:spPr>
          <a:xfrm flipV="1">
            <a:off x="12087225" y="0"/>
            <a:ext cx="3115945" cy="1254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 flipV="1">
            <a:off x="12961620" y="1785620"/>
            <a:ext cx="3171825" cy="1951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13594715" y="4020185"/>
            <a:ext cx="0" cy="118618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7631430" y="3279775"/>
            <a:ext cx="1163955" cy="10401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圆角矩形 46"/>
          <p:cNvSpPr/>
          <p:nvPr/>
        </p:nvSpPr>
        <p:spPr>
          <a:xfrm>
            <a:off x="8793480" y="4319905"/>
            <a:ext cx="523875" cy="28194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2"/>
          <p:cNvSpPr/>
          <p:nvPr/>
        </p:nvSpPr>
        <p:spPr>
          <a:xfrm>
            <a:off x="728345" y="156083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前面讲到模板中段落文字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、封面、标题和参考文献</a:t>
            </a:r>
            <a:r>
              <a:rPr lang="zh-CN" altLang="en-US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对应都是正文样式，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修改正文样式会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修改封面、标题和参考文献的格式。建议新建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段落文字样式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b="1" dirty="0"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统一修改段落文字格式。</a:t>
            </a:r>
            <a:endParaRPr lang="zh-CN" altLang="en-US" b="1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38" name="Shape 10"/>
          <p:cNvSpPr/>
          <p:nvPr/>
        </p:nvSpPr>
        <p:spPr>
          <a:xfrm>
            <a:off x="775970" y="465641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2</a:t>
            </a:r>
            <a:endParaRPr lang="en-US" altLang="en-US" sz="1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52" name="Text 11"/>
          <p:cNvSpPr/>
          <p:nvPr/>
        </p:nvSpPr>
        <p:spPr>
          <a:xfrm>
            <a:off x="673100" y="4434796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60" name="Text 12"/>
          <p:cNvSpPr/>
          <p:nvPr/>
        </p:nvSpPr>
        <p:spPr>
          <a:xfrm>
            <a:off x="1320800" y="4634186"/>
            <a:ext cx="708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设置样式属性</a:t>
            </a:r>
            <a:endParaRPr lang="en-US" sz="1600" dirty="0"/>
          </a:p>
        </p:txBody>
      </p:sp>
      <p:sp>
        <p:nvSpPr>
          <p:cNvPr id="64" name="Text 13"/>
          <p:cNvSpPr/>
          <p:nvPr/>
        </p:nvSpPr>
        <p:spPr>
          <a:xfrm>
            <a:off x="1390015" y="5622246"/>
            <a:ext cx="708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名称：段落文字 | 样式类型：段落 | 样式基准：正文 | 后续段落样式：段落文字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65" name="Shape 14"/>
          <p:cNvSpPr/>
          <p:nvPr/>
        </p:nvSpPr>
        <p:spPr>
          <a:xfrm>
            <a:off x="762000" y="5910524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3</a:t>
            </a:r>
            <a:endParaRPr lang="en-US" altLang="zh-CN" sz="1400" b="1" dirty="0">
              <a:solidFill>
                <a:srgbClr val="FFFFFF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66" name="Text 15"/>
          <p:cNvSpPr/>
          <p:nvPr/>
        </p:nvSpPr>
        <p:spPr>
          <a:xfrm>
            <a:off x="717550" y="6015299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67" name="Text 16"/>
          <p:cNvSpPr/>
          <p:nvPr/>
        </p:nvSpPr>
        <p:spPr>
          <a:xfrm>
            <a:off x="1320800" y="6041969"/>
            <a:ext cx="6413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配置字体格式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设置段落格式</a:t>
            </a: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8" name="Text 17"/>
          <p:cNvSpPr/>
          <p:nvPr/>
        </p:nvSpPr>
        <p:spPr>
          <a:xfrm>
            <a:off x="1305560" y="6757670"/>
            <a:ext cx="711327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中文字体：宋体 | 西文字体：Times New Roman | 字号：小四（12pt）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对齐：两端对齐 | 大纲级别：正文文本 | 首行缩进：2字符 | 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间距：段前/段后：0磅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(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)</a:t>
            </a: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；</a:t>
            </a: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行距：固定值20磅</a:t>
            </a:r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(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复杂文种不需设置</a:t>
            </a:r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)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69" name="Text 19"/>
          <p:cNvSpPr/>
          <p:nvPr/>
        </p:nvSpPr>
        <p:spPr>
          <a:xfrm>
            <a:off x="717550" y="5396221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70" name="Text 21"/>
          <p:cNvSpPr/>
          <p:nvPr/>
        </p:nvSpPr>
        <p:spPr>
          <a:xfrm>
            <a:off x="1320800" y="7270115"/>
            <a:ext cx="76390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71" name="Shape 22"/>
          <p:cNvSpPr/>
          <p:nvPr/>
        </p:nvSpPr>
        <p:spPr>
          <a:xfrm>
            <a:off x="762000" y="75641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2" name="Text 23"/>
          <p:cNvSpPr/>
          <p:nvPr/>
        </p:nvSpPr>
        <p:spPr>
          <a:xfrm>
            <a:off x="717550" y="7564100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73" name="Text 24"/>
          <p:cNvSpPr/>
          <p:nvPr/>
        </p:nvSpPr>
        <p:spPr>
          <a:xfrm>
            <a:off x="1320800" y="7830800"/>
            <a:ext cx="6489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应用样式</a:t>
            </a:r>
            <a:endParaRPr lang="en-US" sz="1600" dirty="0"/>
          </a:p>
        </p:txBody>
      </p:sp>
      <p:sp>
        <p:nvSpPr>
          <p:cNvPr id="74" name="Text 25"/>
          <p:cNvSpPr/>
          <p:nvPr/>
        </p:nvSpPr>
        <p:spPr>
          <a:xfrm>
            <a:off x="1305560" y="7882890"/>
            <a:ext cx="8128000" cy="6045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方法：</a:t>
            </a:r>
            <a:r>
              <a:rPr 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只为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摘要正文和段落文字应用此样式→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选中文中段落点击应用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段落文字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样式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 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212850" y="6409055"/>
            <a:ext cx="7454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点开格式，主要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设置</a:t>
            </a:r>
            <a:r>
              <a:rPr 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字体和段落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，也可以展开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开始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选项框的字体和段落窗格。</a:t>
            </a:r>
            <a:r>
              <a:rPr lang="en-US" altLang="zh-CN" sz="1600" dirty="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 </a:t>
            </a:r>
            <a:endParaRPr lang="en-US" sz="1600" dirty="0">
              <a:solidFill>
                <a:srgbClr val="FF0000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241425" y="4899660"/>
            <a:ext cx="8296275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先把样式名称命名为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，后续段落样式选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，以便回车后可写段落文字。（后面章节标题、引文样式后续段落样式也选段落文字。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)</a:t>
            </a:r>
            <a:endParaRPr lang="en-US" altLang="zh-CN" sz="16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95360" y="3886835"/>
            <a:ext cx="407670" cy="4330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61450" y="27565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29265" y="3737610"/>
            <a:ext cx="645160" cy="5003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74425" y="48412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30610" y="5584825"/>
            <a:ext cx="532130" cy="62039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65715" y="7215505"/>
            <a:ext cx="793750" cy="7689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801090" y="5314950"/>
            <a:ext cx="791210" cy="6858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85905" y="233045"/>
            <a:ext cx="963930" cy="6813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532995" y="2098675"/>
            <a:ext cx="793750" cy="6819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2. 标题1样式：章标题配置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804545" y="1860550"/>
            <a:ext cx="9543415" cy="690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注意：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目录生成或更新时默认关联</a:t>
            </a:r>
            <a:r>
              <a:rPr lang="en-US" altLang="zh-CN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Word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和</a:t>
            </a:r>
            <a:r>
              <a:rPr lang="en-US" altLang="zh-CN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WP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S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自带的标题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、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2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、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3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需根据指南调整标题</a:t>
            </a:r>
            <a:r>
              <a:rPr lang="en-US" altLang="zh-CN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1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、</a:t>
            </a:r>
            <a:r>
              <a:rPr lang="en-US" altLang="zh-CN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2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、</a:t>
            </a:r>
            <a:r>
              <a:rPr lang="en-US" altLang="zh-CN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3</a:t>
            </a:r>
            <a:r>
              <a:rPr lang="zh-CN" altLang="en-US" sz="1800" b="1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样式，尽量不要再新建章标题样式。</a:t>
            </a:r>
            <a:r>
              <a:rPr lang="zh-CN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指南要求论文如有引言（或绪论、序言等），须作第一章，如</a:t>
            </a:r>
            <a:r>
              <a:rPr lang="en-US" altLang="zh-CN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第一章引言</a:t>
            </a:r>
            <a:r>
              <a:rPr lang="en-US" altLang="zh-CN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，如有结语或结论需作最后一章。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如果引言没做第一章，节标题序号不能从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0.1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开始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，如改为1.1开始，与后面第一章节标题序号1.1会有冲突，后面几章节序号也需修改。</a:t>
            </a:r>
            <a:endParaRPr lang="zh-CN" altLang="en-US" sz="18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指南一开始指出，除有特殊要求外，中文用宋体字，英文和阿拉伯数字用 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Times New Roman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。</a:t>
            </a:r>
            <a:endParaRPr lang="zh-CN" altLang="en-US" sz="1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94690" y="3456940"/>
            <a:ext cx="3545840" cy="5636260"/>
          </a:xfrm>
          <a:custGeom>
            <a:avLst/>
            <a:gdLst/>
            <a:ahLst/>
            <a:cxnLst/>
            <a:rect l="l" t="t" r="r" b="b"/>
            <a:pathLst>
              <a:path w="7467600" h="6553200">
                <a:moveTo>
                  <a:pt x="152427" y="0"/>
                </a:moveTo>
                <a:lnTo>
                  <a:pt x="7315173" y="0"/>
                </a:lnTo>
                <a:cubicBezTo>
                  <a:pt x="7399356" y="0"/>
                  <a:pt x="7467600" y="68244"/>
                  <a:pt x="7467600" y="152427"/>
                </a:cubicBezTo>
                <a:lnTo>
                  <a:pt x="7467600" y="6400773"/>
                </a:lnTo>
                <a:cubicBezTo>
                  <a:pt x="7467600" y="6484956"/>
                  <a:pt x="7399356" y="6553200"/>
                  <a:pt x="73151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90550" y="29743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33958" y="10765"/>
                </a:moveTo>
                <a:cubicBezTo>
                  <a:pt x="223093" y="-99"/>
                  <a:pt x="205532" y="-99"/>
                  <a:pt x="194667" y="10765"/>
                </a:cubicBezTo>
                <a:lnTo>
                  <a:pt x="182563" y="22870"/>
                </a:lnTo>
                <a:lnTo>
                  <a:pt x="231130" y="71438"/>
                </a:lnTo>
                <a:lnTo>
                  <a:pt x="243235" y="59333"/>
                </a:lnTo>
                <a:cubicBezTo>
                  <a:pt x="254099" y="48468"/>
                  <a:pt x="254099" y="30907"/>
                  <a:pt x="243235" y="20042"/>
                </a:cubicBezTo>
                <a:lnTo>
                  <a:pt x="233958" y="10765"/>
                </a:lnTo>
                <a:close/>
                <a:moveTo>
                  <a:pt x="85527" y="119906"/>
                </a:moveTo>
                <a:cubicBezTo>
                  <a:pt x="82500" y="122932"/>
                  <a:pt x="80169" y="126653"/>
                  <a:pt x="78829" y="130770"/>
                </a:cubicBezTo>
                <a:lnTo>
                  <a:pt x="64145" y="174823"/>
                </a:lnTo>
                <a:cubicBezTo>
                  <a:pt x="62706" y="179090"/>
                  <a:pt x="63847" y="183803"/>
                  <a:pt x="67022" y="187027"/>
                </a:cubicBezTo>
                <a:cubicBezTo>
                  <a:pt x="70197" y="190252"/>
                  <a:pt x="74910" y="191343"/>
                  <a:pt x="79226" y="189905"/>
                </a:cubicBezTo>
                <a:lnTo>
                  <a:pt x="123279" y="175220"/>
                </a:lnTo>
                <a:cubicBezTo>
                  <a:pt x="127347" y="173881"/>
                  <a:pt x="131068" y="171549"/>
                  <a:pt x="134144" y="168523"/>
                </a:cubicBezTo>
                <a:lnTo>
                  <a:pt x="214313" y="88255"/>
                </a:lnTo>
                <a:lnTo>
                  <a:pt x="165745" y="39688"/>
                </a:lnTo>
                <a:lnTo>
                  <a:pt x="85527" y="119906"/>
                </a:lnTo>
                <a:close/>
                <a:moveTo>
                  <a:pt x="47625" y="31750"/>
                </a:moveTo>
                <a:cubicBezTo>
                  <a:pt x="21332" y="31750"/>
                  <a:pt x="0" y="53082"/>
                  <a:pt x="0" y="79375"/>
                </a:cubicBezTo>
                <a:lnTo>
                  <a:pt x="0" y="206375"/>
                </a:lnTo>
                <a:cubicBezTo>
                  <a:pt x="0" y="232668"/>
                  <a:pt x="21332" y="254000"/>
                  <a:pt x="47625" y="254000"/>
                </a:cubicBezTo>
                <a:lnTo>
                  <a:pt x="174625" y="254000"/>
                </a:lnTo>
                <a:cubicBezTo>
                  <a:pt x="200918" y="254000"/>
                  <a:pt x="222250" y="232668"/>
                  <a:pt x="222250" y="206375"/>
                </a:cubicBezTo>
                <a:lnTo>
                  <a:pt x="222250" y="158750"/>
                </a:lnTo>
                <a:cubicBezTo>
                  <a:pt x="222250" y="149969"/>
                  <a:pt x="215156" y="142875"/>
                  <a:pt x="206375" y="142875"/>
                </a:cubicBezTo>
                <a:cubicBezTo>
                  <a:pt x="197594" y="142875"/>
                  <a:pt x="190500" y="149969"/>
                  <a:pt x="190500" y="158750"/>
                </a:cubicBezTo>
                <a:lnTo>
                  <a:pt x="190500" y="206375"/>
                </a:lnTo>
                <a:cubicBezTo>
                  <a:pt x="190500" y="215156"/>
                  <a:pt x="183406" y="222250"/>
                  <a:pt x="174625" y="222250"/>
                </a:cubicBezTo>
                <a:lnTo>
                  <a:pt x="47625" y="222250"/>
                </a:lnTo>
                <a:cubicBezTo>
                  <a:pt x="38844" y="222250"/>
                  <a:pt x="31750" y="215156"/>
                  <a:pt x="31750" y="206375"/>
                </a:cubicBezTo>
                <a:lnTo>
                  <a:pt x="31750" y="79375"/>
                </a:lnTo>
                <a:cubicBezTo>
                  <a:pt x="31750" y="70594"/>
                  <a:pt x="38844" y="63500"/>
                  <a:pt x="47625" y="63500"/>
                </a:cubicBezTo>
                <a:lnTo>
                  <a:pt x="95250" y="63500"/>
                </a:lnTo>
                <a:cubicBezTo>
                  <a:pt x="104031" y="63500"/>
                  <a:pt x="111125" y="56406"/>
                  <a:pt x="111125" y="47625"/>
                </a:cubicBezTo>
                <a:cubicBezTo>
                  <a:pt x="111125" y="38844"/>
                  <a:pt x="104031" y="31750"/>
                  <a:pt x="95250" y="31750"/>
                </a:cubicBezTo>
                <a:lnTo>
                  <a:pt x="47625" y="31750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952500" y="3146425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12800" y="3473006"/>
            <a:ext cx="6858000" cy="101600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9" name="Text 7"/>
          <p:cNvSpPr/>
          <p:nvPr/>
        </p:nvSpPr>
        <p:spPr>
          <a:xfrm>
            <a:off x="965200" y="3625406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步骤1：打开修改界面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65200" y="4400550"/>
            <a:ext cx="3088640" cy="72580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在样式窗格中右键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点击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"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标题1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" →</a:t>
            </a:r>
            <a:endParaRPr 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 修改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→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属性设置：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后续段落样式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”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选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以便回车后可以写段落文字。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65200" y="545655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步骤2：设置字体格式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65200" y="589724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（中文）</a:t>
            </a: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：黑体 | 字号：三号  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（西文）：</a:t>
            </a:r>
            <a:r>
              <a:rPr lang="en-US" altLang="zh-CN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 Times New Roman </a:t>
            </a:r>
            <a:r>
              <a: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  </a:t>
            </a:r>
            <a:endParaRPr lang="en-US" sz="1600" dirty="0">
              <a:solidFill>
                <a:srgbClr val="5D6D7E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52500" y="669963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步骤3：配置段落格式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65200" y="6809740"/>
            <a:ext cx="6654800" cy="19729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对齐方式：居中</a:t>
            </a:r>
            <a:endParaRPr 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大纲级别：1级</a:t>
            </a:r>
            <a:endParaRPr 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间距：段前24磅，段后18磅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5D6D7E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行距：单倍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行距</a:t>
            </a:r>
            <a:endParaRPr lang="zh-CN" altLang="en-US" sz="16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en-US" sz="16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532745" y="6172200"/>
            <a:ext cx="7061201" cy="2851150"/>
            <a:chOff x="13440" y="9120"/>
            <a:chExt cx="11120" cy="4490"/>
          </a:xfrm>
        </p:grpSpPr>
        <p:grpSp>
          <p:nvGrpSpPr>
            <p:cNvPr id="51" name="组合 50"/>
            <p:cNvGrpSpPr/>
            <p:nvPr/>
          </p:nvGrpSpPr>
          <p:grpSpPr>
            <a:xfrm>
              <a:off x="13580" y="9120"/>
              <a:ext cx="8453" cy="3270"/>
              <a:chOff x="13520" y="4640"/>
              <a:chExt cx="8453" cy="3270"/>
            </a:xfrm>
          </p:grpSpPr>
          <p:sp>
            <p:nvSpPr>
              <p:cNvPr id="23" name="Shape 21"/>
              <p:cNvSpPr/>
              <p:nvPr/>
            </p:nvSpPr>
            <p:spPr>
              <a:xfrm>
                <a:off x="13520" y="4640"/>
                <a:ext cx="5280" cy="2080"/>
              </a:xfrm>
              <a:custGeom>
                <a:avLst/>
                <a:gdLst/>
                <a:ahLst/>
                <a:cxnLst/>
                <a:rect l="l" t="t" r="r" b="b"/>
                <a:pathLst>
                  <a:path w="3352800" h="1320800">
                    <a:moveTo>
                      <a:pt x="101596" y="0"/>
                    </a:moveTo>
                    <a:lnTo>
                      <a:pt x="3251204" y="0"/>
                    </a:lnTo>
                    <a:cubicBezTo>
                      <a:pt x="3307314" y="0"/>
                      <a:pt x="3352800" y="45486"/>
                      <a:pt x="3352800" y="101596"/>
                    </a:cubicBezTo>
                    <a:lnTo>
                      <a:pt x="3352800" y="1219204"/>
                    </a:lnTo>
                    <a:cubicBezTo>
                      <a:pt x="3352800" y="1275314"/>
                      <a:pt x="3307314" y="1320800"/>
                      <a:pt x="3251204" y="1320800"/>
                    </a:cubicBezTo>
                    <a:lnTo>
                      <a:pt x="101596" y="1320800"/>
                    </a:lnTo>
                    <a:cubicBezTo>
                      <a:pt x="45486" y="1320800"/>
                      <a:pt x="0" y="1275314"/>
                      <a:pt x="0" y="1219204"/>
                    </a:cubicBezTo>
                    <a:lnTo>
                      <a:pt x="0" y="101596"/>
                    </a:lnTo>
                    <a:cubicBezTo>
                      <a:pt x="0" y="45486"/>
                      <a:pt x="45486" y="0"/>
                      <a:pt x="101596" y="0"/>
                    </a:cubicBezTo>
                    <a:close/>
                  </a:path>
                </a:pathLst>
              </a:custGeom>
              <a:solidFill>
                <a:srgbClr val="F8F9FA"/>
              </a:solidFill>
            </p:spPr>
          </p:sp>
          <p:sp>
            <p:nvSpPr>
              <p:cNvPr id="25" name="Text 23"/>
              <p:cNvSpPr/>
              <p:nvPr/>
            </p:nvSpPr>
            <p:spPr>
              <a:xfrm>
                <a:off x="13520" y="5729"/>
                <a:ext cx="8453" cy="2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提示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1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：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为自动生成目录和奇数页页眉用</a:t>
                </a:r>
                <a:r>
                  <a:rPr lang="en-US" altLang="zh-CN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StyleRef 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域自动引用标题1（章级标题），</a:t>
                </a:r>
                <a:r>
                  <a:rPr lang="zh-CN" altLang="en-US" sz="1600" dirty="0">
                    <a:solidFill>
                      <a:srgbClr val="FF0000"/>
                    </a:solidFill>
                    <a:highlight>
                      <a:srgbClr val="FFFF00"/>
                    </a:highlight>
                    <a:sym typeface="+mn-ea"/>
                  </a:rPr>
                  <a:t>摘要、ABSTRACT、目录、各章标题、参考文献、附录、致谢、</a:t>
                </a:r>
                <a:r>
                  <a:rPr lang="zh-CN" altLang="en-US" sz="1600">
                    <a:solidFill>
                      <a:srgbClr val="FF0000"/>
                    </a:solidFill>
                    <a:highlight>
                      <a:srgbClr val="FFFF00"/>
                    </a:highlight>
                    <a:sym typeface="+mn-ea"/>
                  </a:rPr>
                  <a:t>原创性声明和使用授权说明需设为标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Sans" pitchFamily="34" charset="-122"/>
                    <a:ea typeface="MiSans" pitchFamily="34" charset="-122"/>
                    <a:cs typeface="MiSans" pitchFamily="34" charset="-120"/>
                    <a:sym typeface="+mn-ea"/>
                  </a:rPr>
                  <a:t>题</a:t>
                </a:r>
                <a:r>
                  <a:rPr lang="en-US" altLang="zh-CN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Sans" pitchFamily="34" charset="-122"/>
                    <a:ea typeface="MiSans" pitchFamily="34" charset="-122"/>
                    <a:cs typeface="MiSans" pitchFamily="34" charset="-120"/>
                    <a:sym typeface="+mn-ea"/>
                  </a:rPr>
                  <a:t>1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MiSans" pitchFamily="34" charset="-122"/>
                    <a:ea typeface="MiSans" pitchFamily="34" charset="-122"/>
                    <a:cs typeface="MiSans" pitchFamily="34" charset="-120"/>
                    <a:sym typeface="+mn-ea"/>
                  </a:rPr>
                  <a:t>样式，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先把</a:t>
                </a:r>
                <a:r>
                  <a:rPr lang="en-US" altLang="zh-CN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ABSTRACT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设为标题</a:t>
                </a:r>
                <a:r>
                  <a:rPr lang="en-US" altLang="zh-CN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1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，再据指南要求调整字体字号行距。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页眉无显示时，检查该页空行是否误设为"标题1"样式，改为"正文"即可恢复。</a:t>
                </a:r>
                <a:endPara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提示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2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：</a:t>
                </a:r>
                <a:r>
                  <a:rPr lang="zh-CN" altLang="en-US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章标题序号第几章手动添加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，后续</a:t>
                </a:r>
                <a:r>
                  <a:rPr lang="zh-CN" altLang="en-US" sz="1600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用</a:t>
                </a:r>
                <a:r>
                  <a:rPr lang="en-US" altLang="zh-CN" sz="1600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 StyleRef </a:t>
                </a:r>
                <a:r>
                  <a:rPr lang="zh-CN" altLang="en-US" sz="1600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域引用</a:t>
                </a:r>
                <a:r>
                  <a:rPr lang="zh-CN" altLang="en-US" sz="1600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时，不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需勾选插入段落编号。避免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出现页眉生成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0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的情况。</a:t>
                </a:r>
                <a:endParaRPr lang="zh-CN" altLang="en-US" sz="1600" b="1" dirty="0">
                  <a:solidFill>
                    <a:srgbClr val="2C3E5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提示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3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：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在各章标题</a:t>
                </a:r>
                <a:r>
                  <a:rPr lang="zh-CN" altLang="en-US" sz="1600" b="1" dirty="0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与和章平级标题前面，可插入一个空行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（避免标题</a:t>
                </a:r>
                <a:r>
                  <a:rPr lang="en-US" altLang="zh-CN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1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  <a:sym typeface="+mn-ea"/>
                  </a:rPr>
                  <a:t>距离页眉过近）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，并需将其格式设置为</a:t>
                </a:r>
                <a:r>
                  <a:rPr lang="en-US" altLang="zh-CN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“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正文</a:t>
                </a:r>
                <a:r>
                  <a:rPr lang="en-US" altLang="zh-CN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”</a:t>
                </a:r>
                <a:r>
                  <a:rPr lang="zh-CN" altLang="en-US" sz="1600" b="1" dirty="0">
                    <a:solidFill>
                      <a:srgbClr val="2C3E5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iSans" pitchFamily="34" charset="-120"/>
                  </a:rPr>
                  <a:t>，否则页眉会显示空行。</a:t>
                </a:r>
                <a:endParaRPr lang="zh-CN" altLang="en-US" sz="1600" b="1" dirty="0">
                  <a:solidFill>
                    <a:srgbClr val="2C3E5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endParaRPr>
              </a:p>
              <a:p>
                <a:pPr algn="l">
                  <a:lnSpc>
                    <a:spcPct val="130000"/>
                  </a:lnSpc>
                  <a:buClrTx/>
                  <a:buSzTx/>
                  <a:buFontTx/>
                </a:pPr>
                <a:endPara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endParaRPr>
              </a:p>
            </p:txBody>
          </p:sp>
          <p:sp>
            <p:nvSpPr>
              <p:cNvPr id="26" name="Text 24"/>
              <p:cNvSpPr/>
              <p:nvPr/>
            </p:nvSpPr>
            <p:spPr>
              <a:xfrm>
                <a:off x="13680" y="6000"/>
                <a:ext cx="4960" cy="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30000"/>
                  </a:lnSpc>
                </a:pPr>
                <a:endParaRPr lang="en-US" sz="1600" dirty="0"/>
              </a:p>
            </p:txBody>
          </p:sp>
        </p:grpSp>
        <p:sp>
          <p:nvSpPr>
            <p:cNvPr id="42" name="Text 40"/>
            <p:cNvSpPr/>
            <p:nvPr/>
          </p:nvSpPr>
          <p:spPr>
            <a:xfrm>
              <a:off x="13440" y="13130"/>
              <a:ext cx="55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8F9FA">
                      <a:alpha val="8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</a:t>
              </a:r>
              <a:endPara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8F9FA">
                      <a:alpha val="8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体</a:t>
              </a:r>
              <a:endParaRPr lang="en-US" sz="1600" dirty="0"/>
            </a:p>
          </p:txBody>
        </p:sp>
        <p:sp>
          <p:nvSpPr>
            <p:cNvPr id="49" name="Text 47"/>
            <p:cNvSpPr/>
            <p:nvPr/>
          </p:nvSpPr>
          <p:spPr>
            <a:xfrm>
              <a:off x="19040" y="12720"/>
              <a:ext cx="55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1级</a:t>
              </a:r>
              <a:endParaRPr lang="en-US" sz="1600" dirty="0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6565" y="90805"/>
            <a:ext cx="4612005" cy="54463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3" name="圆角矩形 52"/>
          <p:cNvSpPr/>
          <p:nvPr/>
        </p:nvSpPr>
        <p:spPr>
          <a:xfrm>
            <a:off x="11528425" y="563880"/>
            <a:ext cx="673735" cy="366395"/>
          </a:xfrm>
          <a:prstGeom prst="round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11595100" y="1285875"/>
            <a:ext cx="648335" cy="3359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10683875" y="3633470"/>
            <a:ext cx="74295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10615930" y="5145405"/>
            <a:ext cx="970915" cy="48133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r="7776"/>
          <a:stretch>
            <a:fillRect/>
          </a:stretch>
        </p:blipFill>
        <p:spPr>
          <a:xfrm>
            <a:off x="4340225" y="3837940"/>
            <a:ext cx="2994025" cy="5011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90" y="3780155"/>
            <a:ext cx="2941320" cy="5069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圆角矩形 29"/>
          <p:cNvSpPr/>
          <p:nvPr/>
        </p:nvSpPr>
        <p:spPr>
          <a:xfrm>
            <a:off x="4240530" y="3714115"/>
            <a:ext cx="3112135" cy="1823085"/>
          </a:xfrm>
          <a:prstGeom prst="round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7476490" y="3456305"/>
            <a:ext cx="2878455" cy="3579495"/>
          </a:xfrm>
          <a:prstGeom prst="round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116945" y="5416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202160" y="12534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713210" y="51689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26825" y="3712845"/>
            <a:ext cx="8128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81525" y="37934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92085" y="371284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9"/>
          <p:cNvSpPr/>
          <p:nvPr/>
        </p:nvSpPr>
        <p:spPr>
          <a:xfrm>
            <a:off x="7072823" y="2108200"/>
            <a:ext cx="4914900" cy="5461000"/>
          </a:xfrm>
          <a:custGeom>
            <a:avLst/>
            <a:gdLst/>
            <a:ahLst/>
            <a:cxnLst/>
            <a:rect l="l" t="t" r="r" b="b"/>
            <a:pathLst>
              <a:path w="4914900" h="5461000">
                <a:moveTo>
                  <a:pt x="50800" y="0"/>
                </a:moveTo>
                <a:lnTo>
                  <a:pt x="4864100" y="0"/>
                </a:lnTo>
                <a:cubicBezTo>
                  <a:pt x="4892156" y="0"/>
                  <a:pt x="4914900" y="22744"/>
                  <a:pt x="4914900" y="50800"/>
                </a:cubicBezTo>
                <a:lnTo>
                  <a:pt x="4914900" y="5308589"/>
                </a:lnTo>
                <a:cubicBezTo>
                  <a:pt x="4914900" y="5392763"/>
                  <a:pt x="4846663" y="5461000"/>
                  <a:pt x="4762489" y="5461000"/>
                </a:cubicBezTo>
                <a:lnTo>
                  <a:pt x="152411" y="5461000"/>
                </a:lnTo>
                <a:cubicBezTo>
                  <a:pt x="68237" y="5461000"/>
                  <a:pt x="0" y="5392763"/>
                  <a:pt x="0" y="5308589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2. 标题2-4样式：节标题层级体系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建立清晰的标题层级结构，规范论文章节体系</a:t>
            </a:r>
            <a:endParaRPr lang="en-US" sz="1600" dirty="0"/>
          </a:p>
        </p:txBody>
      </p:sp>
      <p:grpSp>
        <p:nvGrpSpPr>
          <p:cNvPr id="60" name="组合 59"/>
          <p:cNvGrpSpPr/>
          <p:nvPr/>
        </p:nvGrpSpPr>
        <p:grpSpPr>
          <a:xfrm>
            <a:off x="4107180" y="2159000"/>
            <a:ext cx="3709035" cy="5461000"/>
            <a:chOff x="800" y="3320"/>
            <a:chExt cx="7740" cy="8600"/>
          </a:xfrm>
        </p:grpSpPr>
        <p:sp>
          <p:nvSpPr>
            <p:cNvPr id="5" name="Shape 3"/>
            <p:cNvSpPr/>
            <p:nvPr/>
          </p:nvSpPr>
          <p:spPr>
            <a:xfrm>
              <a:off x="800" y="3320"/>
              <a:ext cx="7740" cy="8600"/>
            </a:xfrm>
            <a:custGeom>
              <a:avLst/>
              <a:gdLst/>
              <a:ahLst/>
              <a:cxnLst/>
              <a:rect l="l" t="t" r="r" b="b"/>
              <a:pathLst>
                <a:path w="4914900" h="5461000">
                  <a:moveTo>
                    <a:pt x="50800" y="0"/>
                  </a:moveTo>
                  <a:lnTo>
                    <a:pt x="4864100" y="0"/>
                  </a:lnTo>
                  <a:cubicBezTo>
                    <a:pt x="4892156" y="0"/>
                    <a:pt x="4914900" y="22744"/>
                    <a:pt x="4914900" y="50800"/>
                  </a:cubicBezTo>
                  <a:lnTo>
                    <a:pt x="4914900" y="5308589"/>
                  </a:lnTo>
                  <a:cubicBezTo>
                    <a:pt x="4914900" y="5392763"/>
                    <a:pt x="4846663" y="5461000"/>
                    <a:pt x="4762489" y="5461000"/>
                  </a:cubicBezTo>
                  <a:lnTo>
                    <a:pt x="152411" y="5461000"/>
                  </a:lnTo>
                  <a:cubicBezTo>
                    <a:pt x="68237" y="5461000"/>
                    <a:pt x="0" y="5392763"/>
                    <a:pt x="0" y="5308589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6" name="Shape 4"/>
            <p:cNvSpPr/>
            <p:nvPr/>
          </p:nvSpPr>
          <p:spPr>
            <a:xfrm>
              <a:off x="800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7" name="Shape 5"/>
            <p:cNvSpPr/>
            <p:nvPr/>
          </p:nvSpPr>
          <p:spPr>
            <a:xfrm>
              <a:off x="1200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8" name="Text 6"/>
            <p:cNvSpPr/>
            <p:nvPr/>
          </p:nvSpPr>
          <p:spPr>
            <a:xfrm>
              <a:off x="1100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H2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2400" y="3960"/>
              <a:ext cx="1220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标题2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200" y="5040"/>
              <a:ext cx="71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一级节标题（对应2.1）</a:t>
              </a:r>
              <a:endParaRPr lang="en-US" sz="1600" dirty="0"/>
            </a:p>
          </p:txBody>
        </p:sp>
        <p:sp>
          <p:nvSpPr>
            <p:cNvPr id="11" name="Shape 9"/>
            <p:cNvSpPr/>
            <p:nvPr/>
          </p:nvSpPr>
          <p:spPr>
            <a:xfrm>
              <a:off x="1200" y="5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10"/>
            <p:cNvSpPr/>
            <p:nvPr/>
          </p:nvSpPr>
          <p:spPr>
            <a:xfrm>
              <a:off x="1440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字体格式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440" y="67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中文：</a:t>
              </a: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黑体 四号（14pt）</a:t>
              </a:r>
              <a:endPara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西文：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Times New Roman 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14" name="Shape 12"/>
            <p:cNvSpPr/>
            <p:nvPr/>
          </p:nvSpPr>
          <p:spPr>
            <a:xfrm>
              <a:off x="1200" y="7680"/>
              <a:ext cx="6940" cy="3840"/>
            </a:xfrm>
            <a:custGeom>
              <a:avLst/>
              <a:gdLst/>
              <a:ahLst/>
              <a:cxnLst/>
              <a:rect l="l" t="t" r="r" b="b"/>
              <a:pathLst>
                <a:path w="4406900" h="2438400">
                  <a:moveTo>
                    <a:pt x="101608" y="0"/>
                  </a:moveTo>
                  <a:lnTo>
                    <a:pt x="4305292" y="0"/>
                  </a:lnTo>
                  <a:cubicBezTo>
                    <a:pt x="4361408" y="0"/>
                    <a:pt x="4406900" y="45492"/>
                    <a:pt x="4406900" y="101608"/>
                  </a:cubicBezTo>
                  <a:lnTo>
                    <a:pt x="4406900" y="2336792"/>
                  </a:lnTo>
                  <a:cubicBezTo>
                    <a:pt x="4406900" y="2392908"/>
                    <a:pt x="4361408" y="2438400"/>
                    <a:pt x="4305292" y="2438400"/>
                  </a:cubicBezTo>
                  <a:lnTo>
                    <a:pt x="101608" y="2438400"/>
                  </a:lnTo>
                  <a:cubicBezTo>
                    <a:pt x="45492" y="2438400"/>
                    <a:pt x="0" y="2392908"/>
                    <a:pt x="0" y="2336792"/>
                  </a:cubicBezTo>
                  <a:lnTo>
                    <a:pt x="0" y="101608"/>
                  </a:lnTo>
                  <a:cubicBezTo>
                    <a:pt x="0" y="45529"/>
                    <a:pt x="45529" y="0"/>
                    <a:pt x="101608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5" name="Text 13"/>
            <p:cNvSpPr/>
            <p:nvPr/>
          </p:nvSpPr>
          <p:spPr>
            <a:xfrm>
              <a:off x="1440" y="79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段落格式</a:t>
              </a:r>
              <a:endParaRPr lang="en-US" sz="16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1440" y="85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对齐：左对齐</a:t>
              </a:r>
              <a:endParaRPr lang="en-US" sz="1600" dirty="0"/>
            </a:p>
          </p:txBody>
        </p:sp>
        <p:sp>
          <p:nvSpPr>
            <p:cNvPr id="17" name="Text 15"/>
            <p:cNvSpPr/>
            <p:nvPr/>
          </p:nvSpPr>
          <p:spPr>
            <a:xfrm>
              <a:off x="1440" y="91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大纲级别：2级</a:t>
              </a:r>
              <a:endParaRPr lang="en-US" sz="1600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1440" y="96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段前：24磅</a:t>
              </a:r>
              <a:endParaRPr lang="en-US" sz="16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1440" y="102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段后：6磅</a:t>
              </a:r>
              <a:endParaRPr lang="en-US" sz="1600" dirty="0"/>
            </a:p>
          </p:txBody>
        </p:sp>
        <p:sp>
          <p:nvSpPr>
            <p:cNvPr id="20" name="Text 18"/>
            <p:cNvSpPr/>
            <p:nvPr/>
          </p:nvSpPr>
          <p:spPr>
            <a:xfrm>
              <a:off x="1440" y="1080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行距：固定20磅</a:t>
              </a:r>
              <a:endParaRPr lang="en-US" sz="1600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96885" y="2159000"/>
            <a:ext cx="3806825" cy="5207000"/>
            <a:chOff x="8933" y="3320"/>
            <a:chExt cx="7740" cy="8200"/>
          </a:xfrm>
        </p:grpSpPr>
        <p:sp>
          <p:nvSpPr>
            <p:cNvPr id="22" name="Shape 20"/>
            <p:cNvSpPr/>
            <p:nvPr/>
          </p:nvSpPr>
          <p:spPr>
            <a:xfrm>
              <a:off x="8933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23" name="Shape 21"/>
            <p:cNvSpPr/>
            <p:nvPr/>
          </p:nvSpPr>
          <p:spPr>
            <a:xfrm>
              <a:off x="9333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24" name="Text 22"/>
            <p:cNvSpPr/>
            <p:nvPr/>
          </p:nvSpPr>
          <p:spPr>
            <a:xfrm>
              <a:off x="9233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H3</a:t>
              </a:r>
              <a:endParaRPr lang="en-US" sz="160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10533" y="3960"/>
              <a:ext cx="1240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标题3</a:t>
              </a:r>
              <a:endParaRPr lang="en-US" sz="1600" dirty="0"/>
            </a:p>
          </p:txBody>
        </p:sp>
        <p:sp>
          <p:nvSpPr>
            <p:cNvPr id="26" name="Text 24"/>
            <p:cNvSpPr/>
            <p:nvPr/>
          </p:nvSpPr>
          <p:spPr>
            <a:xfrm>
              <a:off x="9333" y="5040"/>
              <a:ext cx="71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二级节标题（对应2.1.1）</a:t>
              </a:r>
              <a:endParaRPr lang="en-US" sz="1600" dirty="0"/>
            </a:p>
          </p:txBody>
        </p:sp>
        <p:sp>
          <p:nvSpPr>
            <p:cNvPr id="27" name="Shape 25"/>
            <p:cNvSpPr/>
            <p:nvPr/>
          </p:nvSpPr>
          <p:spPr>
            <a:xfrm>
              <a:off x="9333" y="5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28" name="Text 26"/>
            <p:cNvSpPr/>
            <p:nvPr/>
          </p:nvSpPr>
          <p:spPr>
            <a:xfrm>
              <a:off x="9573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字体格式</a:t>
              </a:r>
              <a:endParaRPr lang="en-US" sz="1600" dirty="0"/>
            </a:p>
          </p:txBody>
        </p:sp>
        <p:sp>
          <p:nvSpPr>
            <p:cNvPr id="29" name="Text 27"/>
            <p:cNvSpPr/>
            <p:nvPr/>
          </p:nvSpPr>
          <p:spPr>
            <a:xfrm>
              <a:off x="9573" y="67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中文：</a:t>
              </a: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黑体 13pt（手动输入）</a:t>
              </a:r>
              <a:endPara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西文：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Times New Roman </a:t>
              </a:r>
              <a:endParaRPr lang="en-US" sz="1600" dirty="0"/>
            </a:p>
          </p:txBody>
        </p:sp>
        <p:sp>
          <p:nvSpPr>
            <p:cNvPr id="30" name="Shape 28"/>
            <p:cNvSpPr/>
            <p:nvPr/>
          </p:nvSpPr>
          <p:spPr>
            <a:xfrm>
              <a:off x="9333" y="7680"/>
              <a:ext cx="6940" cy="3840"/>
            </a:xfrm>
            <a:custGeom>
              <a:avLst/>
              <a:gdLst/>
              <a:ahLst/>
              <a:cxnLst/>
              <a:rect l="l" t="t" r="r" b="b"/>
              <a:pathLst>
                <a:path w="4406900" h="2438400">
                  <a:moveTo>
                    <a:pt x="101608" y="0"/>
                  </a:moveTo>
                  <a:lnTo>
                    <a:pt x="4305292" y="0"/>
                  </a:lnTo>
                  <a:cubicBezTo>
                    <a:pt x="4361408" y="0"/>
                    <a:pt x="4406900" y="45492"/>
                    <a:pt x="4406900" y="101608"/>
                  </a:cubicBezTo>
                  <a:lnTo>
                    <a:pt x="4406900" y="2336792"/>
                  </a:lnTo>
                  <a:cubicBezTo>
                    <a:pt x="4406900" y="2392908"/>
                    <a:pt x="4361408" y="2438400"/>
                    <a:pt x="4305292" y="2438400"/>
                  </a:cubicBezTo>
                  <a:lnTo>
                    <a:pt x="101608" y="2438400"/>
                  </a:lnTo>
                  <a:cubicBezTo>
                    <a:pt x="45492" y="2438400"/>
                    <a:pt x="0" y="2392908"/>
                    <a:pt x="0" y="2336792"/>
                  </a:cubicBezTo>
                  <a:lnTo>
                    <a:pt x="0" y="101608"/>
                  </a:lnTo>
                  <a:cubicBezTo>
                    <a:pt x="0" y="45529"/>
                    <a:pt x="45529" y="0"/>
                    <a:pt x="101608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31" name="Text 29"/>
            <p:cNvSpPr/>
            <p:nvPr/>
          </p:nvSpPr>
          <p:spPr>
            <a:xfrm>
              <a:off x="9573" y="79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段落格式</a:t>
              </a:r>
              <a:endParaRPr lang="en-US" sz="1600" dirty="0"/>
            </a:p>
          </p:txBody>
        </p:sp>
        <p:sp>
          <p:nvSpPr>
            <p:cNvPr id="32" name="Text 30"/>
            <p:cNvSpPr/>
            <p:nvPr/>
          </p:nvSpPr>
          <p:spPr>
            <a:xfrm>
              <a:off x="9573" y="85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对齐：左对齐</a:t>
              </a:r>
              <a:endParaRPr lang="en-US" sz="1600" dirty="0"/>
            </a:p>
          </p:txBody>
        </p:sp>
        <p:sp>
          <p:nvSpPr>
            <p:cNvPr id="33" name="Text 31"/>
            <p:cNvSpPr/>
            <p:nvPr/>
          </p:nvSpPr>
          <p:spPr>
            <a:xfrm>
              <a:off x="9573" y="91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大纲级别：3级</a:t>
              </a:r>
              <a:endParaRPr lang="en-US" sz="1600" dirty="0"/>
            </a:p>
          </p:txBody>
        </p:sp>
        <p:sp>
          <p:nvSpPr>
            <p:cNvPr id="34" name="Text 32"/>
            <p:cNvSpPr/>
            <p:nvPr/>
          </p:nvSpPr>
          <p:spPr>
            <a:xfrm>
              <a:off x="9573" y="96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段前：12磅</a:t>
              </a:r>
              <a:endParaRPr lang="en-US" sz="1600" dirty="0"/>
            </a:p>
          </p:txBody>
        </p:sp>
        <p:sp>
          <p:nvSpPr>
            <p:cNvPr id="35" name="Text 33"/>
            <p:cNvSpPr/>
            <p:nvPr/>
          </p:nvSpPr>
          <p:spPr>
            <a:xfrm>
              <a:off x="9573" y="102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段后：6磅</a:t>
              </a:r>
              <a:endParaRPr lang="en-US" sz="1600" dirty="0"/>
            </a:p>
          </p:txBody>
        </p:sp>
        <p:sp>
          <p:nvSpPr>
            <p:cNvPr id="36" name="Text 34"/>
            <p:cNvSpPr/>
            <p:nvPr/>
          </p:nvSpPr>
          <p:spPr>
            <a:xfrm>
              <a:off x="9573" y="1080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行距：固定20磅</a:t>
              </a:r>
              <a:endParaRPr lang="en-US" sz="16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158980" y="2108200"/>
            <a:ext cx="4097020" cy="5461000"/>
            <a:chOff x="17067" y="3320"/>
            <a:chExt cx="7740" cy="8600"/>
          </a:xfrm>
        </p:grpSpPr>
        <p:sp>
          <p:nvSpPr>
            <p:cNvPr id="37" name="Shape 35"/>
            <p:cNvSpPr/>
            <p:nvPr/>
          </p:nvSpPr>
          <p:spPr>
            <a:xfrm>
              <a:off x="17067" y="3320"/>
              <a:ext cx="7740" cy="8600"/>
            </a:xfrm>
            <a:custGeom>
              <a:avLst/>
              <a:gdLst/>
              <a:ahLst/>
              <a:cxnLst/>
              <a:rect l="l" t="t" r="r" b="b"/>
              <a:pathLst>
                <a:path w="4914900" h="5461000">
                  <a:moveTo>
                    <a:pt x="50800" y="0"/>
                  </a:moveTo>
                  <a:lnTo>
                    <a:pt x="4864100" y="0"/>
                  </a:lnTo>
                  <a:cubicBezTo>
                    <a:pt x="4892156" y="0"/>
                    <a:pt x="4914900" y="22744"/>
                    <a:pt x="4914900" y="50800"/>
                  </a:cubicBezTo>
                  <a:lnTo>
                    <a:pt x="4914900" y="5308589"/>
                  </a:lnTo>
                  <a:cubicBezTo>
                    <a:pt x="4914900" y="5392763"/>
                    <a:pt x="4846663" y="5461000"/>
                    <a:pt x="4762489" y="5461000"/>
                  </a:cubicBezTo>
                  <a:lnTo>
                    <a:pt x="152411" y="5461000"/>
                  </a:lnTo>
                  <a:cubicBezTo>
                    <a:pt x="68237" y="5461000"/>
                    <a:pt x="0" y="5392763"/>
                    <a:pt x="0" y="5308589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38" name="Shape 36"/>
            <p:cNvSpPr/>
            <p:nvPr/>
          </p:nvSpPr>
          <p:spPr>
            <a:xfrm>
              <a:off x="17067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39" name="Shape 37"/>
            <p:cNvSpPr/>
            <p:nvPr/>
          </p:nvSpPr>
          <p:spPr>
            <a:xfrm>
              <a:off x="17467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40" name="Text 38"/>
            <p:cNvSpPr/>
            <p:nvPr/>
          </p:nvSpPr>
          <p:spPr>
            <a:xfrm>
              <a:off x="17367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H4</a:t>
              </a:r>
              <a:endParaRPr lang="en-US" sz="1600" dirty="0"/>
            </a:p>
          </p:txBody>
        </p:sp>
        <p:sp>
          <p:nvSpPr>
            <p:cNvPr id="41" name="Text 39"/>
            <p:cNvSpPr/>
            <p:nvPr/>
          </p:nvSpPr>
          <p:spPr>
            <a:xfrm>
              <a:off x="18667" y="3960"/>
              <a:ext cx="1240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标题4</a:t>
              </a:r>
              <a:endParaRPr lang="en-US" sz="1600" dirty="0"/>
            </a:p>
          </p:txBody>
        </p:sp>
        <p:sp>
          <p:nvSpPr>
            <p:cNvPr id="42" name="Text 40"/>
            <p:cNvSpPr/>
            <p:nvPr/>
          </p:nvSpPr>
          <p:spPr>
            <a:xfrm>
              <a:off x="17467" y="5040"/>
              <a:ext cx="71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三级节标题（对应2.1.2.1）</a:t>
              </a:r>
              <a:endParaRPr lang="en-US" sz="1600" dirty="0"/>
            </a:p>
          </p:txBody>
        </p:sp>
        <p:sp>
          <p:nvSpPr>
            <p:cNvPr id="43" name="Shape 41"/>
            <p:cNvSpPr/>
            <p:nvPr/>
          </p:nvSpPr>
          <p:spPr>
            <a:xfrm>
              <a:off x="17467" y="5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44" name="Text 42"/>
            <p:cNvSpPr/>
            <p:nvPr/>
          </p:nvSpPr>
          <p:spPr>
            <a:xfrm>
              <a:off x="17707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字体格式</a:t>
              </a:r>
              <a:endParaRPr lang="en-US" sz="1600" dirty="0"/>
            </a:p>
          </p:txBody>
        </p:sp>
        <p:sp>
          <p:nvSpPr>
            <p:cNvPr id="45" name="Text 43"/>
            <p:cNvSpPr/>
            <p:nvPr/>
          </p:nvSpPr>
          <p:spPr>
            <a:xfrm>
              <a:off x="17707" y="67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中文：</a:t>
              </a: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黑体 小四（12pt）</a:t>
              </a:r>
              <a:endPara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西文：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Times New Roman 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6" name="Shape 44"/>
            <p:cNvSpPr/>
            <p:nvPr/>
          </p:nvSpPr>
          <p:spPr>
            <a:xfrm>
              <a:off x="17467" y="7680"/>
              <a:ext cx="6940" cy="3840"/>
            </a:xfrm>
            <a:custGeom>
              <a:avLst/>
              <a:gdLst/>
              <a:ahLst/>
              <a:cxnLst/>
              <a:rect l="l" t="t" r="r" b="b"/>
              <a:pathLst>
                <a:path w="4406900" h="2438400">
                  <a:moveTo>
                    <a:pt x="101608" y="0"/>
                  </a:moveTo>
                  <a:lnTo>
                    <a:pt x="4305292" y="0"/>
                  </a:lnTo>
                  <a:cubicBezTo>
                    <a:pt x="4361408" y="0"/>
                    <a:pt x="4406900" y="45492"/>
                    <a:pt x="4406900" y="101608"/>
                  </a:cubicBezTo>
                  <a:lnTo>
                    <a:pt x="4406900" y="2336792"/>
                  </a:lnTo>
                  <a:cubicBezTo>
                    <a:pt x="4406900" y="2392908"/>
                    <a:pt x="4361408" y="2438400"/>
                    <a:pt x="4305292" y="2438400"/>
                  </a:cubicBezTo>
                  <a:lnTo>
                    <a:pt x="101608" y="2438400"/>
                  </a:lnTo>
                  <a:cubicBezTo>
                    <a:pt x="45492" y="2438400"/>
                    <a:pt x="0" y="2392908"/>
                    <a:pt x="0" y="2336792"/>
                  </a:cubicBezTo>
                  <a:lnTo>
                    <a:pt x="0" y="101608"/>
                  </a:lnTo>
                  <a:cubicBezTo>
                    <a:pt x="0" y="45529"/>
                    <a:pt x="45529" y="0"/>
                    <a:pt x="101608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47" name="Text 45"/>
            <p:cNvSpPr/>
            <p:nvPr/>
          </p:nvSpPr>
          <p:spPr>
            <a:xfrm>
              <a:off x="17707" y="79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段落格式</a:t>
              </a:r>
              <a:endParaRPr lang="en-US" sz="1600" dirty="0"/>
            </a:p>
          </p:txBody>
        </p:sp>
        <p:sp>
          <p:nvSpPr>
            <p:cNvPr id="48" name="Text 46"/>
            <p:cNvSpPr/>
            <p:nvPr/>
          </p:nvSpPr>
          <p:spPr>
            <a:xfrm>
              <a:off x="17707" y="85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对齐：左对齐</a:t>
              </a:r>
              <a:endParaRPr lang="en-US" sz="1600" dirty="0"/>
            </a:p>
          </p:txBody>
        </p:sp>
        <p:sp>
          <p:nvSpPr>
            <p:cNvPr id="49" name="Text 47"/>
            <p:cNvSpPr/>
            <p:nvPr/>
          </p:nvSpPr>
          <p:spPr>
            <a:xfrm>
              <a:off x="17707" y="91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大纲级别：4级</a:t>
              </a:r>
              <a:endParaRPr lang="en-US" sz="1600" dirty="0"/>
            </a:p>
          </p:txBody>
        </p:sp>
        <p:sp>
          <p:nvSpPr>
            <p:cNvPr id="50" name="Text 48"/>
            <p:cNvSpPr/>
            <p:nvPr/>
          </p:nvSpPr>
          <p:spPr>
            <a:xfrm>
              <a:off x="17707" y="96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段前：12磅</a:t>
              </a:r>
              <a:endParaRPr lang="en-US" sz="1600" dirty="0"/>
            </a:p>
          </p:txBody>
        </p:sp>
        <p:sp>
          <p:nvSpPr>
            <p:cNvPr id="51" name="Text 49"/>
            <p:cNvSpPr/>
            <p:nvPr/>
          </p:nvSpPr>
          <p:spPr>
            <a:xfrm>
              <a:off x="17707" y="102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段后：6磅</a:t>
              </a:r>
              <a:endParaRPr lang="en-US" sz="1600" dirty="0"/>
            </a:p>
          </p:txBody>
        </p:sp>
        <p:sp>
          <p:nvSpPr>
            <p:cNvPr id="52" name="Text 50"/>
            <p:cNvSpPr/>
            <p:nvPr/>
          </p:nvSpPr>
          <p:spPr>
            <a:xfrm>
              <a:off x="17707" y="1080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行距：固定20磅</a:t>
              </a:r>
              <a:endParaRPr lang="en-US" sz="1600" dirty="0"/>
            </a:p>
          </p:txBody>
        </p:sp>
      </p:grpSp>
      <p:sp>
        <p:nvSpPr>
          <p:cNvPr id="53" name="Shape 51"/>
          <p:cNvSpPr/>
          <p:nvPr/>
        </p:nvSpPr>
        <p:spPr>
          <a:xfrm>
            <a:off x="508000" y="7772397"/>
            <a:ext cx="15240000" cy="1117600"/>
          </a:xfrm>
          <a:custGeom>
            <a:avLst/>
            <a:gdLst/>
            <a:ahLst/>
            <a:cxnLst/>
            <a:rect l="l" t="t" r="r" b="b"/>
            <a:pathLst>
              <a:path w="15240000" h="1117600">
                <a:moveTo>
                  <a:pt x="152396" y="0"/>
                </a:moveTo>
                <a:lnTo>
                  <a:pt x="15087604" y="0"/>
                </a:lnTo>
                <a:cubicBezTo>
                  <a:pt x="15171770" y="0"/>
                  <a:pt x="15240000" y="68230"/>
                  <a:pt x="15240000" y="152396"/>
                </a:cubicBezTo>
                <a:lnTo>
                  <a:pt x="15240000" y="965204"/>
                </a:lnTo>
                <a:cubicBezTo>
                  <a:pt x="15240000" y="1049370"/>
                  <a:pt x="15171770" y="1117600"/>
                  <a:pt x="15087604" y="1117600"/>
                </a:cubicBezTo>
                <a:lnTo>
                  <a:pt x="152396" y="1117600"/>
                </a:lnTo>
                <a:cubicBezTo>
                  <a:pt x="68286" y="1117600"/>
                  <a:pt x="0" y="1049314"/>
                  <a:pt x="0" y="9652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54" name="Shape 52"/>
          <p:cNvSpPr/>
          <p:nvPr/>
        </p:nvSpPr>
        <p:spPr>
          <a:xfrm>
            <a:off x="762000" y="814069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42875" y="47625"/>
                </a:moveTo>
                <a:cubicBezTo>
                  <a:pt x="142875" y="34454"/>
                  <a:pt x="153516" y="23812"/>
                  <a:pt x="166688" y="23812"/>
                </a:cubicBezTo>
                <a:lnTo>
                  <a:pt x="214313" y="23812"/>
                </a:lnTo>
                <a:cubicBezTo>
                  <a:pt x="227484" y="23812"/>
                  <a:pt x="238125" y="34454"/>
                  <a:pt x="238125" y="47625"/>
                </a:cubicBezTo>
                <a:lnTo>
                  <a:pt x="238125" y="95250"/>
                </a:lnTo>
                <a:cubicBezTo>
                  <a:pt x="238125" y="108421"/>
                  <a:pt x="227484" y="119063"/>
                  <a:pt x="214313" y="119063"/>
                </a:cubicBezTo>
                <a:lnTo>
                  <a:pt x="208359" y="119063"/>
                </a:lnTo>
                <a:lnTo>
                  <a:pt x="208359" y="166688"/>
                </a:lnTo>
                <a:lnTo>
                  <a:pt x="297656" y="166688"/>
                </a:lnTo>
                <a:cubicBezTo>
                  <a:pt x="327273" y="166688"/>
                  <a:pt x="351234" y="190649"/>
                  <a:pt x="351234" y="220266"/>
                </a:cubicBezTo>
                <a:lnTo>
                  <a:pt x="351234" y="261938"/>
                </a:lnTo>
                <a:lnTo>
                  <a:pt x="357188" y="261938"/>
                </a:lnTo>
                <a:cubicBezTo>
                  <a:pt x="370359" y="261938"/>
                  <a:pt x="381000" y="272579"/>
                  <a:pt x="381000" y="285750"/>
                </a:cubicBezTo>
                <a:lnTo>
                  <a:pt x="381000" y="333375"/>
                </a:lnTo>
                <a:cubicBezTo>
                  <a:pt x="381000" y="346546"/>
                  <a:pt x="370359" y="357188"/>
                  <a:pt x="357188" y="357188"/>
                </a:cubicBezTo>
                <a:lnTo>
                  <a:pt x="309563" y="357188"/>
                </a:lnTo>
                <a:cubicBezTo>
                  <a:pt x="296391" y="357188"/>
                  <a:pt x="285750" y="346546"/>
                  <a:pt x="285750" y="333375"/>
                </a:cubicBezTo>
                <a:lnTo>
                  <a:pt x="285750" y="285750"/>
                </a:lnTo>
                <a:cubicBezTo>
                  <a:pt x="285750" y="272579"/>
                  <a:pt x="296391" y="261938"/>
                  <a:pt x="309563" y="261938"/>
                </a:cubicBezTo>
                <a:lnTo>
                  <a:pt x="315516" y="261938"/>
                </a:lnTo>
                <a:lnTo>
                  <a:pt x="315516" y="220266"/>
                </a:lnTo>
                <a:cubicBezTo>
                  <a:pt x="315516" y="210369"/>
                  <a:pt x="307553" y="202406"/>
                  <a:pt x="297656" y="202406"/>
                </a:cubicBezTo>
                <a:lnTo>
                  <a:pt x="208359" y="202406"/>
                </a:lnTo>
                <a:lnTo>
                  <a:pt x="208359" y="261938"/>
                </a:lnTo>
                <a:lnTo>
                  <a:pt x="214313" y="261938"/>
                </a:lnTo>
                <a:cubicBezTo>
                  <a:pt x="227484" y="261938"/>
                  <a:pt x="238125" y="272579"/>
                  <a:pt x="238125" y="285750"/>
                </a:cubicBezTo>
                <a:lnTo>
                  <a:pt x="238125" y="333375"/>
                </a:lnTo>
                <a:cubicBezTo>
                  <a:pt x="238125" y="346546"/>
                  <a:pt x="227484" y="357188"/>
                  <a:pt x="214313" y="357188"/>
                </a:cubicBezTo>
                <a:lnTo>
                  <a:pt x="166688" y="357188"/>
                </a:lnTo>
                <a:cubicBezTo>
                  <a:pt x="153516" y="357188"/>
                  <a:pt x="142875" y="346546"/>
                  <a:pt x="142875" y="333375"/>
                </a:cubicBezTo>
                <a:lnTo>
                  <a:pt x="142875" y="285750"/>
                </a:lnTo>
                <a:cubicBezTo>
                  <a:pt x="142875" y="272579"/>
                  <a:pt x="153516" y="261938"/>
                  <a:pt x="166688" y="261938"/>
                </a:cubicBezTo>
                <a:lnTo>
                  <a:pt x="172641" y="261938"/>
                </a:lnTo>
                <a:lnTo>
                  <a:pt x="172641" y="202406"/>
                </a:lnTo>
                <a:lnTo>
                  <a:pt x="83344" y="202406"/>
                </a:lnTo>
                <a:cubicBezTo>
                  <a:pt x="73447" y="202406"/>
                  <a:pt x="65484" y="210369"/>
                  <a:pt x="65484" y="220266"/>
                </a:cubicBezTo>
                <a:lnTo>
                  <a:pt x="65484" y="261938"/>
                </a:lnTo>
                <a:lnTo>
                  <a:pt x="71438" y="261938"/>
                </a:lnTo>
                <a:cubicBezTo>
                  <a:pt x="84609" y="261938"/>
                  <a:pt x="95250" y="272579"/>
                  <a:pt x="95250" y="285750"/>
                </a:cubicBezTo>
                <a:lnTo>
                  <a:pt x="95250" y="333375"/>
                </a:lnTo>
                <a:cubicBezTo>
                  <a:pt x="95250" y="346546"/>
                  <a:pt x="84609" y="357188"/>
                  <a:pt x="71438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285750"/>
                </a:lnTo>
                <a:cubicBezTo>
                  <a:pt x="0" y="272579"/>
                  <a:pt x="10641" y="261938"/>
                  <a:pt x="23812" y="261938"/>
                </a:cubicBezTo>
                <a:lnTo>
                  <a:pt x="29766" y="261938"/>
                </a:lnTo>
                <a:lnTo>
                  <a:pt x="29766" y="220266"/>
                </a:lnTo>
                <a:cubicBezTo>
                  <a:pt x="29766" y="190649"/>
                  <a:pt x="53727" y="166688"/>
                  <a:pt x="83344" y="166688"/>
                </a:cubicBezTo>
                <a:lnTo>
                  <a:pt x="172641" y="166688"/>
                </a:lnTo>
                <a:lnTo>
                  <a:pt x="172641" y="119063"/>
                </a:lnTo>
                <a:lnTo>
                  <a:pt x="166688" y="119063"/>
                </a:lnTo>
                <a:cubicBezTo>
                  <a:pt x="153516" y="119063"/>
                  <a:pt x="142875" y="108421"/>
                  <a:pt x="142875" y="95250"/>
                </a:cubicBezTo>
                <a:lnTo>
                  <a:pt x="142875" y="47625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55" name="Text 53"/>
          <p:cNvSpPr/>
          <p:nvPr/>
        </p:nvSpPr>
        <p:spPr>
          <a:xfrm>
            <a:off x="643255" y="7772397"/>
            <a:ext cx="9690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层级关系示意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390650" y="8382000"/>
            <a:ext cx="1347279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标题1（章）→ 标题2（一级节）→ 标题3（二级节）→ 标题4（三级节）| 所有节标题缩进均为左/右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侧（或</a:t>
            </a:r>
            <a:r>
              <a:rPr lang="en-US" altLang="zh-CN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WPS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为文本之前</a:t>
            </a:r>
            <a:r>
              <a:rPr lang="en-US" altLang="zh-CN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后）</a:t>
            </a: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各0字符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600" dirty="0">
              <a:solidFill>
                <a:srgbClr val="F8F9FA">
                  <a:alpha val="9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所有节标题修改样式时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属性设置：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后续段落样式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选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，以便回车后可以写段落文字。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F8F9FA">
                  <a:alpha val="90000"/>
                </a:srgb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2176780"/>
            <a:ext cx="3873500" cy="473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3" name="文本框 62"/>
          <p:cNvSpPr txBox="1"/>
          <p:nvPr/>
        </p:nvSpPr>
        <p:spPr>
          <a:xfrm>
            <a:off x="7874000" y="4381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307465" y="2514600"/>
            <a:ext cx="537845" cy="8394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90650" y="3200400"/>
            <a:ext cx="537845" cy="9525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472815" y="3568700"/>
            <a:ext cx="634365" cy="6216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512695" y="4685665"/>
            <a:ext cx="1010285" cy="10547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742315" y="2585085"/>
            <a:ext cx="648335" cy="3359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762000" y="3200400"/>
            <a:ext cx="648335" cy="3359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69"/>
          <p:cNvSpPr/>
          <p:nvPr/>
        </p:nvSpPr>
        <p:spPr>
          <a:xfrm>
            <a:off x="127000" y="3708400"/>
            <a:ext cx="1242060" cy="203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1739265" y="4533265"/>
            <a:ext cx="648335" cy="3359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1553210" y="6451600"/>
            <a:ext cx="2447290" cy="3867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2955290" y="6026150"/>
            <a:ext cx="892175" cy="6470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93980" y="3663315"/>
            <a:ext cx="3429000" cy="24828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2"/>
            </p:custDataLst>
          </p:nvPr>
        </p:nvSpPr>
        <p:spPr>
          <a:xfrm>
            <a:off x="1892935" y="2860040"/>
            <a:ext cx="2107565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这里也可以调整中文和</a:t>
            </a:r>
            <a:r>
              <a:rPr lang="zh-CN" altLang="en-US">
                <a:solidFill>
                  <a:srgbClr val="FF0000"/>
                </a:solidFill>
              </a:rPr>
              <a:t>西文字体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6" name="直接箭头连接符 75"/>
          <p:cNvCxnSpPr/>
          <p:nvPr/>
        </p:nvCxnSpPr>
        <p:spPr>
          <a:xfrm flipH="1">
            <a:off x="2712720" y="3536315"/>
            <a:ext cx="374650" cy="12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61290" y="10033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3. 特殊文本样式：引文、脚注与参考文献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确保特殊内容的格式规范与学术标准一致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61290" y="2082800"/>
            <a:ext cx="2976245" cy="6146800"/>
          </a:xfrm>
          <a:custGeom>
            <a:avLst/>
            <a:gdLst/>
            <a:ahLst/>
            <a:cxnLst/>
            <a:rect l="l" t="t" r="r" b="b"/>
            <a:pathLst>
              <a:path w="4914900" h="6146800">
                <a:moveTo>
                  <a:pt x="152411" y="0"/>
                </a:moveTo>
                <a:lnTo>
                  <a:pt x="4762489" y="0"/>
                </a:lnTo>
                <a:cubicBezTo>
                  <a:pt x="4846663" y="0"/>
                  <a:pt x="4914900" y="68237"/>
                  <a:pt x="4914900" y="152411"/>
                </a:cubicBezTo>
                <a:lnTo>
                  <a:pt x="4914900" y="5994389"/>
                </a:lnTo>
                <a:cubicBezTo>
                  <a:pt x="4914900" y="6078563"/>
                  <a:pt x="4846663" y="6146800"/>
                  <a:pt x="4762489" y="6146800"/>
                </a:cubicBezTo>
                <a:lnTo>
                  <a:pt x="152411" y="6146800"/>
                </a:lnTo>
                <a:cubicBezTo>
                  <a:pt x="68237" y="6146800"/>
                  <a:pt x="0" y="6078563"/>
                  <a:pt x="0" y="5994389"/>
                </a:cubicBezTo>
                <a:lnTo>
                  <a:pt x="0" y="152411"/>
                </a:lnTo>
                <a:cubicBezTo>
                  <a:pt x="0" y="68293"/>
                  <a:pt x="68293" y="0"/>
                  <a:pt x="152411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15290" y="2336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Shape 5"/>
          <p:cNvSpPr/>
          <p:nvPr/>
        </p:nvSpPr>
        <p:spPr>
          <a:xfrm>
            <a:off x="608965" y="25146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0" y="107156"/>
                </a:moveTo>
                <a:cubicBezTo>
                  <a:pt x="0" y="74265"/>
                  <a:pt x="26640" y="47625"/>
                  <a:pt x="59531" y="47625"/>
                </a:cubicBezTo>
                <a:lnTo>
                  <a:pt x="63500" y="47625"/>
                </a:lnTo>
                <a:cubicBezTo>
                  <a:pt x="72281" y="47625"/>
                  <a:pt x="79375" y="54719"/>
                  <a:pt x="79375" y="63500"/>
                </a:cubicBezTo>
                <a:cubicBezTo>
                  <a:pt x="79375" y="72281"/>
                  <a:pt x="72281" y="79375"/>
                  <a:pt x="63500" y="79375"/>
                </a:cubicBezTo>
                <a:lnTo>
                  <a:pt x="59531" y="79375"/>
                </a:lnTo>
                <a:cubicBezTo>
                  <a:pt x="44202" y="79375"/>
                  <a:pt x="31750" y="91827"/>
                  <a:pt x="31750" y="107156"/>
                </a:cubicBezTo>
                <a:lnTo>
                  <a:pt x="31750" y="111125"/>
                </a:lnTo>
                <a:lnTo>
                  <a:pt x="63500" y="111125"/>
                </a:lnTo>
                <a:cubicBezTo>
                  <a:pt x="81012" y="111125"/>
                  <a:pt x="95250" y="125363"/>
                  <a:pt x="95250" y="142875"/>
                </a:cubicBezTo>
                <a:lnTo>
                  <a:pt x="95250" y="174625"/>
                </a:lnTo>
                <a:cubicBezTo>
                  <a:pt x="95250" y="192137"/>
                  <a:pt x="81012" y="206375"/>
                  <a:pt x="63500" y="206375"/>
                </a:cubicBezTo>
                <a:lnTo>
                  <a:pt x="31750" y="206375"/>
                </a:lnTo>
                <a:cubicBezTo>
                  <a:pt x="14238" y="206375"/>
                  <a:pt x="0" y="192137"/>
                  <a:pt x="0" y="174625"/>
                </a:cubicBezTo>
                <a:lnTo>
                  <a:pt x="0" y="107156"/>
                </a:lnTo>
                <a:close/>
                <a:moveTo>
                  <a:pt x="127000" y="107156"/>
                </a:moveTo>
                <a:cubicBezTo>
                  <a:pt x="127000" y="74265"/>
                  <a:pt x="153640" y="47625"/>
                  <a:pt x="186531" y="47625"/>
                </a:cubicBezTo>
                <a:lnTo>
                  <a:pt x="190500" y="47625"/>
                </a:lnTo>
                <a:cubicBezTo>
                  <a:pt x="199281" y="47625"/>
                  <a:pt x="206375" y="54719"/>
                  <a:pt x="206375" y="63500"/>
                </a:cubicBezTo>
                <a:cubicBezTo>
                  <a:pt x="206375" y="72281"/>
                  <a:pt x="199281" y="79375"/>
                  <a:pt x="190500" y="79375"/>
                </a:cubicBezTo>
                <a:lnTo>
                  <a:pt x="186531" y="79375"/>
                </a:lnTo>
                <a:cubicBezTo>
                  <a:pt x="171202" y="79375"/>
                  <a:pt x="158750" y="91827"/>
                  <a:pt x="158750" y="107156"/>
                </a:cubicBezTo>
                <a:lnTo>
                  <a:pt x="158750" y="111125"/>
                </a:lnTo>
                <a:lnTo>
                  <a:pt x="190500" y="111125"/>
                </a:lnTo>
                <a:cubicBezTo>
                  <a:pt x="208012" y="111125"/>
                  <a:pt x="222250" y="125363"/>
                  <a:pt x="222250" y="142875"/>
                </a:cubicBezTo>
                <a:lnTo>
                  <a:pt x="222250" y="174625"/>
                </a:lnTo>
                <a:cubicBezTo>
                  <a:pt x="222250" y="192137"/>
                  <a:pt x="208012" y="206375"/>
                  <a:pt x="190500" y="206375"/>
                </a:cubicBezTo>
                <a:lnTo>
                  <a:pt x="158750" y="206375"/>
                </a:lnTo>
                <a:cubicBezTo>
                  <a:pt x="141238" y="206375"/>
                  <a:pt x="127000" y="192137"/>
                  <a:pt x="127000" y="174625"/>
                </a:cubicBezTo>
                <a:lnTo>
                  <a:pt x="127000" y="107156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 6"/>
          <p:cNvSpPr/>
          <p:nvPr/>
        </p:nvSpPr>
        <p:spPr>
          <a:xfrm>
            <a:off x="1177290" y="2357120"/>
            <a:ext cx="1944370" cy="60134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论文引文样式</a:t>
            </a:r>
            <a:endParaRPr lang="en-US" sz="20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指南没明确要求，此常见格式供参</a:t>
            </a:r>
            <a:r>
              <a:rPr lang="en-US" altLang="zh-CN" sz="1800" b="1" dirty="0">
                <a:solidFill>
                  <a:srgbClr val="FF0000"/>
                </a:solidFill>
              </a:rPr>
              <a:t>考</a:t>
            </a:r>
            <a:endParaRPr lang="en-US" altLang="zh-CN" sz="1800" b="1" dirty="0">
              <a:solidFill>
                <a:srgbClr val="FF0000"/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415290" y="3669665"/>
            <a:ext cx="4406900" cy="1016000"/>
          </a:xfrm>
          <a:custGeom>
            <a:avLst/>
            <a:gdLst/>
            <a:ahLst/>
            <a:cxnLst/>
            <a:rect l="l" t="t" r="r" b="b"/>
            <a:pathLst>
              <a:path w="4406900" h="1016000">
                <a:moveTo>
                  <a:pt x="101600" y="0"/>
                </a:moveTo>
                <a:lnTo>
                  <a:pt x="4305300" y="0"/>
                </a:lnTo>
                <a:cubicBezTo>
                  <a:pt x="4361375" y="0"/>
                  <a:pt x="4406900" y="45525"/>
                  <a:pt x="4406900" y="101600"/>
                </a:cubicBezTo>
                <a:lnTo>
                  <a:pt x="4406900" y="914400"/>
                </a:lnTo>
                <a:cubicBezTo>
                  <a:pt x="4406900" y="970475"/>
                  <a:pt x="4361375" y="1016000"/>
                  <a:pt x="43053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0" name="Text 8"/>
          <p:cNvSpPr/>
          <p:nvPr/>
        </p:nvSpPr>
        <p:spPr>
          <a:xfrm>
            <a:off x="561340" y="349821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创建操作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67690" y="442087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新建样式 → 名称：引文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属性设置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后续段落样式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16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选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段落文字</a:t>
            </a:r>
            <a:r>
              <a:rPr lang="en-US" altLang="zh-CN" sz="1600" dirty="0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15290" y="4318000"/>
            <a:ext cx="4406900" cy="1016000"/>
          </a:xfrm>
          <a:custGeom>
            <a:avLst/>
            <a:gdLst/>
            <a:ahLst/>
            <a:cxnLst/>
            <a:rect l="l" t="t" r="r" b="b"/>
            <a:pathLst>
              <a:path w="4406900" h="1016000">
                <a:moveTo>
                  <a:pt x="101600" y="0"/>
                </a:moveTo>
                <a:lnTo>
                  <a:pt x="4305300" y="0"/>
                </a:lnTo>
                <a:cubicBezTo>
                  <a:pt x="4361375" y="0"/>
                  <a:pt x="4406900" y="45525"/>
                  <a:pt x="4406900" y="101600"/>
                </a:cubicBezTo>
                <a:lnTo>
                  <a:pt x="4406900" y="914400"/>
                </a:lnTo>
                <a:cubicBezTo>
                  <a:pt x="4406900" y="970475"/>
                  <a:pt x="4361375" y="1016000"/>
                  <a:pt x="43053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3" name="Text 11"/>
          <p:cNvSpPr/>
          <p:nvPr/>
        </p:nvSpPr>
        <p:spPr>
          <a:xfrm>
            <a:off x="567690" y="499046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字体设置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67690" y="547687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楷体 小四号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西文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Times New Roman 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15290" y="6166485"/>
            <a:ext cx="4406900" cy="1727200"/>
          </a:xfrm>
          <a:custGeom>
            <a:avLst/>
            <a:gdLst/>
            <a:ahLst/>
            <a:cxnLst/>
            <a:rect l="l" t="t" r="r" b="b"/>
            <a:pathLst>
              <a:path w="4406900" h="1727200">
                <a:moveTo>
                  <a:pt x="101594" y="0"/>
                </a:moveTo>
                <a:lnTo>
                  <a:pt x="4305306" y="0"/>
                </a:lnTo>
                <a:cubicBezTo>
                  <a:pt x="4361415" y="0"/>
                  <a:pt x="4406900" y="45485"/>
                  <a:pt x="4406900" y="101594"/>
                </a:cubicBezTo>
                <a:lnTo>
                  <a:pt x="4406900" y="1625606"/>
                </a:lnTo>
                <a:cubicBezTo>
                  <a:pt x="4406900" y="1681715"/>
                  <a:pt x="4361415" y="1727200"/>
                  <a:pt x="4305306" y="1727200"/>
                </a:cubicBezTo>
                <a:lnTo>
                  <a:pt x="101594" y="1727200"/>
                </a:lnTo>
                <a:cubicBezTo>
                  <a:pt x="45485" y="1727200"/>
                  <a:pt x="0" y="1681715"/>
                  <a:pt x="0" y="16256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6" name="Text 14"/>
          <p:cNvSpPr/>
          <p:nvPr/>
        </p:nvSpPr>
        <p:spPr>
          <a:xfrm>
            <a:off x="567690" y="615886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段落设置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67690" y="663511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Word左侧缩进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2字符</a:t>
            </a:r>
            <a:endParaRPr 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    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WPS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文本之前：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2字符</a:t>
            </a:r>
            <a:endParaRPr 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67690" y="710247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段前/段后：0.5行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手输）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67690" y="743013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行距：固定20磅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11625580" y="2082800"/>
            <a:ext cx="4660265" cy="6146800"/>
          </a:xfrm>
          <a:custGeom>
            <a:avLst/>
            <a:gdLst/>
            <a:ahLst/>
            <a:cxnLst/>
            <a:rect l="l" t="t" r="r" b="b"/>
            <a:pathLst>
              <a:path w="4914900" h="6146800">
                <a:moveTo>
                  <a:pt x="152411" y="0"/>
                </a:moveTo>
                <a:lnTo>
                  <a:pt x="4762489" y="0"/>
                </a:lnTo>
                <a:cubicBezTo>
                  <a:pt x="4846663" y="0"/>
                  <a:pt x="4914900" y="68237"/>
                  <a:pt x="4914900" y="152411"/>
                </a:cubicBezTo>
                <a:lnTo>
                  <a:pt x="4914900" y="5994389"/>
                </a:lnTo>
                <a:cubicBezTo>
                  <a:pt x="4914900" y="6078563"/>
                  <a:pt x="4846663" y="6146800"/>
                  <a:pt x="4762489" y="6146800"/>
                </a:cubicBezTo>
                <a:lnTo>
                  <a:pt x="152411" y="6146800"/>
                </a:lnTo>
                <a:cubicBezTo>
                  <a:pt x="68237" y="6146800"/>
                  <a:pt x="0" y="6078563"/>
                  <a:pt x="0" y="5994389"/>
                </a:cubicBezTo>
                <a:lnTo>
                  <a:pt x="0" y="152411"/>
                </a:lnTo>
                <a:cubicBezTo>
                  <a:pt x="0" y="68293"/>
                  <a:pt x="68293" y="0"/>
                  <a:pt x="152411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8DAAC2"/>
            </a:solidFill>
          </a:ln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11624696" y="2336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40" name="Shape 38"/>
          <p:cNvSpPr/>
          <p:nvPr/>
        </p:nvSpPr>
        <p:spPr>
          <a:xfrm>
            <a:off x="11834246" y="25146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31750" y="0"/>
                </a:moveTo>
                <a:cubicBezTo>
                  <a:pt x="14238" y="0"/>
                  <a:pt x="0" y="14238"/>
                  <a:pt x="0" y="31750"/>
                </a:cubicBezTo>
                <a:lnTo>
                  <a:pt x="0" y="238125"/>
                </a:lnTo>
                <a:cubicBezTo>
                  <a:pt x="0" y="243830"/>
                  <a:pt x="3076" y="249138"/>
                  <a:pt x="8037" y="251916"/>
                </a:cubicBezTo>
                <a:cubicBezTo>
                  <a:pt x="12998" y="254695"/>
                  <a:pt x="19100" y="254645"/>
                  <a:pt x="24011" y="251718"/>
                </a:cubicBezTo>
                <a:lnTo>
                  <a:pt x="95250" y="209004"/>
                </a:lnTo>
                <a:lnTo>
                  <a:pt x="166439" y="251718"/>
                </a:lnTo>
                <a:cubicBezTo>
                  <a:pt x="171351" y="254645"/>
                  <a:pt x="177453" y="254744"/>
                  <a:pt x="182414" y="251916"/>
                </a:cubicBezTo>
                <a:cubicBezTo>
                  <a:pt x="187375" y="249089"/>
                  <a:pt x="190500" y="243830"/>
                  <a:pt x="190500" y="238125"/>
                </a:cubicBezTo>
                <a:lnTo>
                  <a:pt x="190500" y="31750"/>
                </a:lnTo>
                <a:cubicBezTo>
                  <a:pt x="190500" y="14238"/>
                  <a:pt x="176262" y="0"/>
                  <a:pt x="158750" y="0"/>
                </a:cubicBezTo>
                <a:lnTo>
                  <a:pt x="3175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1" name="Text 39"/>
          <p:cNvSpPr/>
          <p:nvPr/>
        </p:nvSpPr>
        <p:spPr>
          <a:xfrm>
            <a:off x="12386945" y="2872105"/>
            <a:ext cx="3655060" cy="374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参考文献样式</a:t>
            </a:r>
            <a:r>
              <a:rPr lang="zh-CN" altLang="en-US" b="1" dirty="0">
                <a:solidFill>
                  <a:srgbClr val="FF0000"/>
                </a:solidFill>
              </a:rPr>
              <a:t>（常用参考文献著录规则</a:t>
            </a:r>
            <a:r>
              <a:rPr lang="en-US" altLang="zh-CN" b="1" dirty="0">
                <a:solidFill>
                  <a:srgbClr val="FF0000"/>
                </a:solidFill>
              </a:rPr>
              <a:t>GB/T7714—</a:t>
            </a:r>
            <a:r>
              <a:rPr lang="en-US" altLang="zh-CN" sz="2400" b="1" dirty="0">
                <a:solidFill>
                  <a:srgbClr val="FF0000"/>
                </a:solidFill>
              </a:rPr>
              <a:t>2015</a:t>
            </a:r>
            <a:r>
              <a:rPr lang="zh-CN" altLang="en-US" sz="2400" b="1" dirty="0">
                <a:solidFill>
                  <a:srgbClr val="FF0000"/>
                </a:solidFill>
              </a:rPr>
              <a:t>。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列表采用“著者-出版年制”时，按著者字顺序和出版年排序，选中参考文献，可自动排序，快捷图标参看上面Word/WPS截图）</a:t>
            </a:r>
            <a:endParaRPr lang="zh-CN" altLang="en-US" sz="16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Shape 40"/>
          <p:cNvSpPr/>
          <p:nvPr/>
        </p:nvSpPr>
        <p:spPr>
          <a:xfrm>
            <a:off x="11624696" y="3803015"/>
            <a:ext cx="4406900" cy="1016000"/>
          </a:xfrm>
          <a:custGeom>
            <a:avLst/>
            <a:gdLst/>
            <a:ahLst/>
            <a:cxnLst/>
            <a:rect l="l" t="t" r="r" b="b"/>
            <a:pathLst>
              <a:path w="4406900" h="1016000">
                <a:moveTo>
                  <a:pt x="101600" y="0"/>
                </a:moveTo>
                <a:lnTo>
                  <a:pt x="4305300" y="0"/>
                </a:lnTo>
                <a:cubicBezTo>
                  <a:pt x="4361375" y="0"/>
                  <a:pt x="4406900" y="45525"/>
                  <a:pt x="4406900" y="101600"/>
                </a:cubicBezTo>
                <a:lnTo>
                  <a:pt x="4406900" y="914400"/>
                </a:lnTo>
                <a:cubicBezTo>
                  <a:pt x="4406900" y="970475"/>
                  <a:pt x="4361375" y="1016000"/>
                  <a:pt x="43053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43" name="Text 41"/>
          <p:cNvSpPr/>
          <p:nvPr/>
        </p:nvSpPr>
        <p:spPr>
          <a:xfrm>
            <a:off x="11777096" y="386461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创建操作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772651" y="430022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新建样式 → 名称：参考文献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11624696" y="4990465"/>
            <a:ext cx="4406900" cy="1016000"/>
          </a:xfrm>
          <a:custGeom>
            <a:avLst/>
            <a:gdLst/>
            <a:ahLst/>
            <a:cxnLst/>
            <a:rect l="l" t="t" r="r" b="b"/>
            <a:pathLst>
              <a:path w="4406900" h="1016000">
                <a:moveTo>
                  <a:pt x="101600" y="0"/>
                </a:moveTo>
                <a:lnTo>
                  <a:pt x="4305300" y="0"/>
                </a:lnTo>
                <a:cubicBezTo>
                  <a:pt x="4361375" y="0"/>
                  <a:pt x="4406900" y="45525"/>
                  <a:pt x="4406900" y="101600"/>
                </a:cubicBezTo>
                <a:lnTo>
                  <a:pt x="4406900" y="914400"/>
                </a:lnTo>
                <a:cubicBezTo>
                  <a:pt x="4406900" y="970475"/>
                  <a:pt x="4361375" y="1016000"/>
                  <a:pt x="43053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46" name="Text 44"/>
          <p:cNvSpPr/>
          <p:nvPr/>
        </p:nvSpPr>
        <p:spPr>
          <a:xfrm>
            <a:off x="11777096" y="514477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字体设置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1777096" y="555117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中文宋体 | 西文Times New Roman | 五号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1624696" y="6121400"/>
            <a:ext cx="4406900" cy="1727200"/>
          </a:xfrm>
          <a:custGeom>
            <a:avLst/>
            <a:gdLst/>
            <a:ahLst/>
            <a:cxnLst/>
            <a:rect l="l" t="t" r="r" b="b"/>
            <a:pathLst>
              <a:path w="4406900" h="1727200">
                <a:moveTo>
                  <a:pt x="101594" y="0"/>
                </a:moveTo>
                <a:lnTo>
                  <a:pt x="4305306" y="0"/>
                </a:lnTo>
                <a:cubicBezTo>
                  <a:pt x="4361415" y="0"/>
                  <a:pt x="4406900" y="45485"/>
                  <a:pt x="4406900" y="101594"/>
                </a:cubicBezTo>
                <a:lnTo>
                  <a:pt x="4406900" y="1625606"/>
                </a:lnTo>
                <a:cubicBezTo>
                  <a:pt x="4406900" y="1681715"/>
                  <a:pt x="4361415" y="1727200"/>
                  <a:pt x="4305306" y="1727200"/>
                </a:cubicBezTo>
                <a:lnTo>
                  <a:pt x="101594" y="1727200"/>
                </a:lnTo>
                <a:cubicBezTo>
                  <a:pt x="45485" y="1727200"/>
                  <a:pt x="0" y="1681715"/>
                  <a:pt x="0" y="16256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49" name="Text 47"/>
          <p:cNvSpPr/>
          <p:nvPr/>
        </p:nvSpPr>
        <p:spPr>
          <a:xfrm>
            <a:off x="11777096" y="627380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段落设置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1777096" y="668020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对齐：两端对齐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1777096" y="703580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特殊格式：悬挂缩进2字符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11777096" y="7391400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段前：3磅 | 行距：固定16磅</a:t>
            </a:r>
            <a:endParaRPr lang="en-US" sz="1600" dirty="0"/>
          </a:p>
        </p:txBody>
      </p:sp>
      <p:sp>
        <p:nvSpPr>
          <p:cNvPr id="54" name="Text 49"/>
          <p:cNvSpPr/>
          <p:nvPr/>
        </p:nvSpPr>
        <p:spPr>
          <a:xfrm>
            <a:off x="567441" y="7764145"/>
            <a:ext cx="4203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特殊格式：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首行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缩进2字符</a:t>
            </a:r>
            <a:endParaRPr lang="en-US" sz="1600" dirty="0"/>
          </a:p>
        </p:txBody>
      </p:sp>
      <p:grpSp>
        <p:nvGrpSpPr>
          <p:cNvPr id="75" name="组合 74"/>
          <p:cNvGrpSpPr/>
          <p:nvPr/>
        </p:nvGrpSpPr>
        <p:grpSpPr>
          <a:xfrm>
            <a:off x="8497904" y="262890"/>
            <a:ext cx="3526790" cy="1621790"/>
            <a:chOff x="17455" y="0"/>
            <a:chExt cx="7860" cy="338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55" y="0"/>
              <a:ext cx="7860" cy="33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8" name="圆角矩形 67"/>
            <p:cNvSpPr/>
            <p:nvPr/>
          </p:nvSpPr>
          <p:spPr>
            <a:xfrm>
              <a:off x="20420" y="0"/>
              <a:ext cx="650" cy="7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18332" y="1982"/>
              <a:ext cx="6828" cy="129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234545" y="268605"/>
            <a:ext cx="3895090" cy="1494155"/>
            <a:chOff x="13264" y="498"/>
            <a:chExt cx="6134" cy="2353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64" y="533"/>
              <a:ext cx="6135" cy="2318"/>
            </a:xfrm>
            <a:prstGeom prst="rect">
              <a:avLst/>
            </a:prstGeom>
            <a:ln>
              <a:solidFill>
                <a:srgbClr val="E40D08"/>
              </a:solidFill>
            </a:ln>
          </p:spPr>
        </p:pic>
        <p:sp>
          <p:nvSpPr>
            <p:cNvPr id="72" name="圆角矩形 71"/>
            <p:cNvSpPr/>
            <p:nvPr/>
          </p:nvSpPr>
          <p:spPr>
            <a:xfrm>
              <a:off x="15740" y="498"/>
              <a:ext cx="480" cy="55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E40D0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13286" y="1542"/>
              <a:ext cx="6104" cy="87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E40D08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10305" y="2082800"/>
            <a:ext cx="7813675" cy="6146800"/>
            <a:chOff x="5523" y="3280"/>
            <a:chExt cx="12305" cy="9680"/>
          </a:xfrm>
        </p:grpSpPr>
        <p:sp>
          <p:nvSpPr>
            <p:cNvPr id="23" name="Shape 21"/>
            <p:cNvSpPr/>
            <p:nvPr/>
          </p:nvSpPr>
          <p:spPr>
            <a:xfrm>
              <a:off x="10423" y="3280"/>
              <a:ext cx="7405" cy="9680"/>
            </a:xfrm>
            <a:custGeom>
              <a:avLst/>
              <a:gdLst/>
              <a:ahLst/>
              <a:cxnLst/>
              <a:rect l="l" t="t" r="r" b="b"/>
              <a:pathLst>
                <a:path w="4914900" h="6146800">
                  <a:moveTo>
                    <a:pt x="152411" y="0"/>
                  </a:moveTo>
                  <a:lnTo>
                    <a:pt x="4762489" y="0"/>
                  </a:lnTo>
                  <a:cubicBezTo>
                    <a:pt x="4846663" y="0"/>
                    <a:pt x="4914900" y="68237"/>
                    <a:pt x="4914900" y="152411"/>
                  </a:cubicBezTo>
                  <a:lnTo>
                    <a:pt x="4914900" y="5994389"/>
                  </a:lnTo>
                  <a:cubicBezTo>
                    <a:pt x="4914900" y="6078563"/>
                    <a:pt x="4846663" y="6146800"/>
                    <a:pt x="4762489" y="6146800"/>
                  </a:cubicBezTo>
                  <a:lnTo>
                    <a:pt x="152411" y="6146800"/>
                  </a:lnTo>
                  <a:cubicBezTo>
                    <a:pt x="68237" y="6146800"/>
                    <a:pt x="0" y="6078563"/>
                    <a:pt x="0" y="5994389"/>
                  </a:cubicBezTo>
                  <a:lnTo>
                    <a:pt x="0" y="152411"/>
                  </a:lnTo>
                  <a:cubicBezTo>
                    <a:pt x="0" y="68293"/>
                    <a:pt x="68293" y="0"/>
                    <a:pt x="152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8DAAC2"/>
              </a:solidFill>
            </a:ln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  <p:txBody>
            <a:bodyPr/>
            <a:lstStyle/>
            <a:p>
              <a:pPr>
                <a:lnSpc>
                  <a:spcPct val="130000"/>
                </a:lnSpc>
              </a:pPr>
              <a:endParaRPr lang="zh-CN" altLang="en-US"/>
            </a:p>
          </p:txBody>
        </p:sp>
        <p:sp>
          <p:nvSpPr>
            <p:cNvPr id="24" name="Shape 22"/>
            <p:cNvSpPr/>
            <p:nvPr/>
          </p:nvSpPr>
          <p:spPr>
            <a:xfrm>
              <a:off x="10488" y="368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25" name="Shape 23"/>
            <p:cNvSpPr/>
            <p:nvPr/>
          </p:nvSpPr>
          <p:spPr>
            <a:xfrm>
              <a:off x="10793" y="3960"/>
              <a:ext cx="350" cy="400"/>
            </a:xfrm>
            <a:custGeom>
              <a:avLst/>
              <a:gdLst/>
              <a:ahLst/>
              <a:cxnLst/>
              <a:rect l="l" t="t" r="r" b="b"/>
              <a:pathLst>
                <a:path w="222250" h="254000">
                  <a:moveTo>
                    <a:pt x="31750" y="238125"/>
                  </a:moveTo>
                  <a:cubicBezTo>
                    <a:pt x="14238" y="238125"/>
                    <a:pt x="0" y="223887"/>
                    <a:pt x="0" y="206375"/>
                  </a:cubicBezTo>
                  <a:lnTo>
                    <a:pt x="0" y="47625"/>
                  </a:lnTo>
                  <a:cubicBezTo>
                    <a:pt x="0" y="30113"/>
                    <a:pt x="14238" y="15875"/>
                    <a:pt x="31750" y="15875"/>
                  </a:cubicBezTo>
                  <a:lnTo>
                    <a:pt x="190500" y="15875"/>
                  </a:lnTo>
                  <a:cubicBezTo>
                    <a:pt x="208012" y="15875"/>
                    <a:pt x="222250" y="30113"/>
                    <a:pt x="222250" y="47625"/>
                  </a:cubicBezTo>
                  <a:lnTo>
                    <a:pt x="222250" y="153541"/>
                  </a:lnTo>
                  <a:cubicBezTo>
                    <a:pt x="222250" y="161975"/>
                    <a:pt x="218926" y="170061"/>
                    <a:pt x="212973" y="176014"/>
                  </a:cubicBezTo>
                  <a:lnTo>
                    <a:pt x="160089" y="228848"/>
                  </a:lnTo>
                  <a:cubicBezTo>
                    <a:pt x="154136" y="234801"/>
                    <a:pt x="146050" y="238125"/>
                    <a:pt x="137616" y="238125"/>
                  </a:cubicBezTo>
                  <a:lnTo>
                    <a:pt x="31750" y="238125"/>
                  </a:lnTo>
                  <a:close/>
                  <a:moveTo>
                    <a:pt x="193229" y="150813"/>
                  </a:moveTo>
                  <a:lnTo>
                    <a:pt x="146844" y="150813"/>
                  </a:lnTo>
                  <a:cubicBezTo>
                    <a:pt x="140246" y="150813"/>
                    <a:pt x="134938" y="156121"/>
                    <a:pt x="134938" y="162719"/>
                  </a:cubicBezTo>
                  <a:lnTo>
                    <a:pt x="134938" y="209104"/>
                  </a:lnTo>
                  <a:lnTo>
                    <a:pt x="193229" y="1508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 24"/>
            <p:cNvSpPr/>
            <p:nvPr/>
          </p:nvSpPr>
          <p:spPr>
            <a:xfrm>
              <a:off x="11583" y="4034"/>
              <a:ext cx="6141" cy="107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脚注文本样式 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插入</a:t>
              </a:r>
              <a:r>
                <a:rPr 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脚注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文本部分的序号是上标，需要取消上标改为正文，方法：任选一个脚注文本，按</a:t>
              </a:r>
              <a:r>
                <a:rPr lang="en-US" altLang="zh-CN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ctrl+A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或</a:t>
              </a:r>
              <a:r>
                <a:rPr lang="en-US" altLang="zh-CN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Command+A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Mac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电脑）选中全文脚注后点击右键选择字体，在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效果栏统一取消上标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仿宋" panose="02010609060101010101" charset="-122"/>
                  <a:sym typeface="+mn-ea"/>
                </a:rPr>
                <a:t>。</a:t>
              </a:r>
              <a:endPara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endParaRPr>
            </a:p>
            <a:p>
              <a:pPr>
                <a:lnSpc>
                  <a:spcPct val="120000"/>
                </a:lnSpc>
              </a:pPr>
              <a:endParaRPr lang="en-US" sz="1600" dirty="0"/>
            </a:p>
          </p:txBody>
        </p:sp>
        <p:sp>
          <p:nvSpPr>
            <p:cNvPr id="27" name="Shape 25"/>
            <p:cNvSpPr/>
            <p:nvPr/>
          </p:nvSpPr>
          <p:spPr>
            <a:xfrm>
              <a:off x="10488" y="5630"/>
              <a:ext cx="6940" cy="2080"/>
            </a:xfrm>
            <a:custGeom>
              <a:avLst/>
              <a:gdLst/>
              <a:ahLst/>
              <a:cxnLst/>
              <a:rect l="l" t="t" r="r" b="b"/>
              <a:pathLst>
                <a:path w="4406900" h="1320800">
                  <a:moveTo>
                    <a:pt x="101596" y="0"/>
                  </a:moveTo>
                  <a:lnTo>
                    <a:pt x="4305304" y="0"/>
                  </a:lnTo>
                  <a:cubicBezTo>
                    <a:pt x="4361414" y="0"/>
                    <a:pt x="4406900" y="45486"/>
                    <a:pt x="4406900" y="101596"/>
                  </a:cubicBezTo>
                  <a:lnTo>
                    <a:pt x="4406900" y="1219204"/>
                  </a:lnTo>
                  <a:cubicBezTo>
                    <a:pt x="4406900" y="1275314"/>
                    <a:pt x="4361414" y="1320800"/>
                    <a:pt x="4305304" y="1320800"/>
                  </a:cubicBezTo>
                  <a:lnTo>
                    <a:pt x="101596" y="1320800"/>
                  </a:lnTo>
                  <a:cubicBezTo>
                    <a:pt x="45486" y="1320800"/>
                    <a:pt x="0" y="1275314"/>
                    <a:pt x="0" y="1219204"/>
                  </a:cubicBezTo>
                  <a:lnTo>
                    <a:pt x="0" y="101596"/>
                  </a:lnTo>
                  <a:cubicBezTo>
                    <a:pt x="0" y="45486"/>
                    <a:pt x="45486" y="0"/>
                    <a:pt x="101596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28" name="Text 26"/>
            <p:cNvSpPr/>
            <p:nvPr/>
          </p:nvSpPr>
          <p:spPr>
            <a:xfrm>
              <a:off x="10728" y="5606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修改操作</a:t>
              </a:r>
              <a:endParaRPr lang="en-US" sz="1600" dirty="0"/>
            </a:p>
          </p:txBody>
        </p:sp>
        <p:sp>
          <p:nvSpPr>
            <p:cNvPr id="29" name="Text 27"/>
            <p:cNvSpPr/>
            <p:nvPr/>
          </p:nvSpPr>
          <p:spPr>
            <a:xfrm>
              <a:off x="10796" y="6060"/>
              <a:ext cx="6880" cy="2748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首次插入脚注时，</a:t>
              </a:r>
              <a:r>
                <a:rPr lang="en-US" altLang="zh-CN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Word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自动创建“脚注文本”</a:t>
              </a: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样式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，并出现在样式列表中，如果看不到“脚注文本”，点击样式窗格右下角的小箭头，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点击底部的“选项”，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“选择要显示的样式”改为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“所有样式”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，找到“脚注文本”即可查看和根据指南修改。</a:t>
              </a:r>
              <a:endParaRPr lang="en-US" sz="1600" dirty="0"/>
            </a:p>
          </p:txBody>
        </p:sp>
        <p:sp>
          <p:nvSpPr>
            <p:cNvPr id="31" name="Text 29"/>
            <p:cNvSpPr/>
            <p:nvPr/>
          </p:nvSpPr>
          <p:spPr>
            <a:xfrm>
              <a:off x="10728" y="87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字体设置</a:t>
              </a:r>
              <a:endParaRPr lang="en-US" sz="1600" dirty="0"/>
            </a:p>
          </p:txBody>
        </p:sp>
        <p:sp>
          <p:nvSpPr>
            <p:cNvPr id="32" name="Text 30"/>
            <p:cNvSpPr/>
            <p:nvPr/>
          </p:nvSpPr>
          <p:spPr>
            <a:xfrm>
              <a:off x="10728" y="92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中文宋体小五号 | 西文Times New Roman</a:t>
              </a:r>
              <a:endParaRPr lang="en-US" sz="1600" dirty="0"/>
            </a:p>
          </p:txBody>
        </p:sp>
        <p:sp>
          <p:nvSpPr>
            <p:cNvPr id="33" name="Shape 31"/>
            <p:cNvSpPr/>
            <p:nvPr/>
          </p:nvSpPr>
          <p:spPr>
            <a:xfrm>
              <a:off x="10488" y="9720"/>
              <a:ext cx="6940" cy="2720"/>
            </a:xfrm>
            <a:custGeom>
              <a:avLst/>
              <a:gdLst/>
              <a:ahLst/>
              <a:cxnLst/>
              <a:rect l="l" t="t" r="r" b="b"/>
              <a:pathLst>
                <a:path w="4406900" h="1727200">
                  <a:moveTo>
                    <a:pt x="101594" y="0"/>
                  </a:moveTo>
                  <a:lnTo>
                    <a:pt x="4305306" y="0"/>
                  </a:lnTo>
                  <a:cubicBezTo>
                    <a:pt x="4361415" y="0"/>
                    <a:pt x="4406900" y="45485"/>
                    <a:pt x="4406900" y="101594"/>
                  </a:cubicBezTo>
                  <a:lnTo>
                    <a:pt x="4406900" y="1625606"/>
                  </a:lnTo>
                  <a:cubicBezTo>
                    <a:pt x="4406900" y="1681715"/>
                    <a:pt x="4361415" y="1727200"/>
                    <a:pt x="4305306" y="1727200"/>
                  </a:cubicBezTo>
                  <a:lnTo>
                    <a:pt x="101594" y="1727200"/>
                  </a:lnTo>
                  <a:cubicBezTo>
                    <a:pt x="45485" y="1727200"/>
                    <a:pt x="0" y="1681715"/>
                    <a:pt x="0" y="1625606"/>
                  </a:cubicBezTo>
                  <a:lnTo>
                    <a:pt x="0" y="101594"/>
                  </a:lnTo>
                  <a:cubicBezTo>
                    <a:pt x="0" y="45523"/>
                    <a:pt x="45523" y="0"/>
                    <a:pt x="101594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34" name="Text 32"/>
            <p:cNvSpPr/>
            <p:nvPr/>
          </p:nvSpPr>
          <p:spPr>
            <a:xfrm>
              <a:off x="10728" y="99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段落设置 </a:t>
              </a: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35" name="Text 33"/>
            <p:cNvSpPr/>
            <p:nvPr/>
          </p:nvSpPr>
          <p:spPr>
            <a:xfrm>
              <a:off x="10728" y="1060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对齐：两端对齐</a:t>
              </a:r>
              <a:endParaRPr lang="en-US" sz="1600" dirty="0"/>
            </a:p>
          </p:txBody>
        </p:sp>
        <p:sp>
          <p:nvSpPr>
            <p:cNvPr id="36" name="Text 34"/>
            <p:cNvSpPr/>
            <p:nvPr/>
          </p:nvSpPr>
          <p:spPr>
            <a:xfrm>
              <a:off x="10728" y="111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特殊格式：悬挂缩进1.5字符</a:t>
              </a:r>
              <a:endParaRPr lang="en-US" sz="1600" dirty="0"/>
            </a:p>
          </p:txBody>
        </p:sp>
        <p:sp>
          <p:nvSpPr>
            <p:cNvPr id="37" name="Text 35"/>
            <p:cNvSpPr/>
            <p:nvPr/>
          </p:nvSpPr>
          <p:spPr>
            <a:xfrm>
              <a:off x="10728" y="117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 行距：单倍行距</a:t>
              </a:r>
              <a:endParaRPr lang="en-US" sz="1600" dirty="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23" y="4109"/>
              <a:ext cx="956" cy="52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83255" y="2288540"/>
            <a:ext cx="3523615" cy="5193665"/>
            <a:chOff x="9928" y="4832"/>
            <a:chExt cx="7318" cy="906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8" y="4832"/>
              <a:ext cx="7318" cy="906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7" name="圆角矩形 76"/>
            <p:cNvSpPr/>
            <p:nvPr/>
          </p:nvSpPr>
          <p:spPr>
            <a:xfrm>
              <a:off x="11794" y="10646"/>
              <a:ext cx="5225" cy="1124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11795" y="12776"/>
              <a:ext cx="5311" cy="877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3861435" y="2609215"/>
            <a:ext cx="455930" cy="35369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3183255" y="3888105"/>
            <a:ext cx="1134110" cy="2635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317365" y="2609215"/>
            <a:ext cx="923925" cy="7308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317365" y="3803015"/>
            <a:ext cx="840740" cy="6223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41290" y="5245100"/>
            <a:ext cx="923925" cy="6223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684520" y="6413500"/>
            <a:ext cx="652780" cy="6223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285605" y="290830"/>
            <a:ext cx="1016635" cy="77279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233400" y="262890"/>
            <a:ext cx="1016635" cy="77279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389610" y="1511300"/>
            <a:ext cx="1593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408670" y="1422400"/>
            <a:ext cx="1593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rcRect l="17571" r="37357" b="12821"/>
          <a:stretch>
            <a:fillRect/>
          </a:stretch>
        </p:blipFill>
        <p:spPr>
          <a:xfrm>
            <a:off x="9907270" y="6263005"/>
            <a:ext cx="1630045" cy="2814320"/>
          </a:xfrm>
          <a:prstGeom prst="rect">
            <a:avLst/>
          </a:prstGeom>
        </p:spPr>
      </p:pic>
      <p:sp>
        <p:nvSpPr>
          <p:cNvPr id="53" name="圆角矩形 52"/>
          <p:cNvSpPr/>
          <p:nvPr/>
        </p:nvSpPr>
        <p:spPr>
          <a:xfrm>
            <a:off x="10001885" y="8500745"/>
            <a:ext cx="574040" cy="5518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69"/>
          <p:cNvSpPr/>
          <p:nvPr/>
        </p:nvSpPr>
        <p:spPr>
          <a:xfrm>
            <a:off x="9907270" y="8025765"/>
            <a:ext cx="355600" cy="35433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>
          <a:blip r:embed="rId1"/>
          <a:srcRect l="9216" t="2120" r="3627"/>
          <a:stretch>
            <a:fillRect/>
          </a:stretch>
        </p:blipFill>
        <p:spPr>
          <a:xfrm>
            <a:off x="9734550" y="4707255"/>
            <a:ext cx="138874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540" y="60960"/>
            <a:ext cx="1652270" cy="44659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4. 页眉页脚样式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基础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设置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24006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为后续奇偶页不同页眉页脚的设置奠定基础</a:t>
            </a:r>
            <a:r>
              <a:rPr lang="zh-CN" altLang="en-US" sz="1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，后来添加页眉页脚时将自动应用此样式。</a:t>
            </a:r>
            <a:endParaRPr lang="zh-CN" altLang="en-US" sz="18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182495"/>
            <a:ext cx="3074035" cy="6656705"/>
          </a:xfrm>
          <a:custGeom>
            <a:avLst/>
            <a:gdLst/>
            <a:ahLst/>
            <a:cxnLst/>
            <a:rect l="l" t="t" r="r" b="b"/>
            <a:pathLst>
              <a:path w="7467600" h="6756400">
                <a:moveTo>
                  <a:pt x="152424" y="0"/>
                </a:moveTo>
                <a:lnTo>
                  <a:pt x="7315176" y="0"/>
                </a:lnTo>
                <a:cubicBezTo>
                  <a:pt x="7399357" y="0"/>
                  <a:pt x="7467600" y="68243"/>
                  <a:pt x="7467600" y="152424"/>
                </a:cubicBezTo>
                <a:lnTo>
                  <a:pt x="7467600" y="6603976"/>
                </a:lnTo>
                <a:cubicBezTo>
                  <a:pt x="7467600" y="6688157"/>
                  <a:pt x="7399357" y="6756400"/>
                  <a:pt x="7315176" y="6756400"/>
                </a:cubicBezTo>
                <a:lnTo>
                  <a:pt x="152424" y="6756400"/>
                </a:lnTo>
                <a:cubicBezTo>
                  <a:pt x="68243" y="6756400"/>
                  <a:pt x="0" y="6688157"/>
                  <a:pt x="0" y="6603976"/>
                </a:cubicBezTo>
                <a:lnTo>
                  <a:pt x="0" y="152424"/>
                </a:lnTo>
                <a:cubicBezTo>
                  <a:pt x="0" y="68299"/>
                  <a:pt x="68299" y="0"/>
                  <a:pt x="152424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/>
            </a:solidFill>
          </a:ln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20395" y="2482850"/>
            <a:ext cx="262255" cy="700405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7" name="Shape 5"/>
          <p:cNvSpPr/>
          <p:nvPr/>
        </p:nvSpPr>
        <p:spPr>
          <a:xfrm>
            <a:off x="702310" y="2682875"/>
            <a:ext cx="98425" cy="300355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38100"/>
                </a:moveTo>
                <a:cubicBezTo>
                  <a:pt x="0" y="27563"/>
                  <a:pt x="8513" y="19050"/>
                  <a:pt x="19050" y="19050"/>
                </a:cubicBezTo>
                <a:lnTo>
                  <a:pt x="76200" y="19050"/>
                </a:lnTo>
                <a:cubicBezTo>
                  <a:pt x="86737" y="19050"/>
                  <a:pt x="95250" y="27563"/>
                  <a:pt x="95250" y="38100"/>
                </a:cubicBezTo>
                <a:cubicBezTo>
                  <a:pt x="95250" y="48637"/>
                  <a:pt x="86737" y="57150"/>
                  <a:pt x="76200" y="57150"/>
                </a:cubicBezTo>
                <a:lnTo>
                  <a:pt x="66675" y="57150"/>
                </a:lnTo>
                <a:lnTo>
                  <a:pt x="66675" y="123825"/>
                </a:lnTo>
                <a:lnTo>
                  <a:pt x="200025" y="123825"/>
                </a:lnTo>
                <a:lnTo>
                  <a:pt x="200025" y="57150"/>
                </a:lnTo>
                <a:lnTo>
                  <a:pt x="190500" y="57150"/>
                </a:lnTo>
                <a:cubicBezTo>
                  <a:pt x="179963" y="57150"/>
                  <a:pt x="171450" y="48637"/>
                  <a:pt x="171450" y="38100"/>
                </a:cubicBezTo>
                <a:cubicBezTo>
                  <a:pt x="171450" y="27563"/>
                  <a:pt x="179963" y="19050"/>
                  <a:pt x="190500" y="19050"/>
                </a:cubicBezTo>
                <a:lnTo>
                  <a:pt x="247650" y="19050"/>
                </a:lnTo>
                <a:cubicBezTo>
                  <a:pt x="258187" y="19050"/>
                  <a:pt x="266700" y="27563"/>
                  <a:pt x="266700" y="38100"/>
                </a:cubicBezTo>
                <a:cubicBezTo>
                  <a:pt x="266700" y="48637"/>
                  <a:pt x="258187" y="57150"/>
                  <a:pt x="247650" y="57150"/>
                </a:cubicBezTo>
                <a:lnTo>
                  <a:pt x="238125" y="57150"/>
                </a:lnTo>
                <a:lnTo>
                  <a:pt x="238125" y="247650"/>
                </a:lnTo>
                <a:lnTo>
                  <a:pt x="247650" y="247650"/>
                </a:lnTo>
                <a:cubicBezTo>
                  <a:pt x="258187" y="247650"/>
                  <a:pt x="266700" y="256163"/>
                  <a:pt x="266700" y="266700"/>
                </a:cubicBezTo>
                <a:cubicBezTo>
                  <a:pt x="266700" y="277237"/>
                  <a:pt x="258187" y="285750"/>
                  <a:pt x="247650" y="285750"/>
                </a:cubicBezTo>
                <a:lnTo>
                  <a:pt x="190500" y="285750"/>
                </a:lnTo>
                <a:cubicBezTo>
                  <a:pt x="179963" y="285750"/>
                  <a:pt x="171450" y="277237"/>
                  <a:pt x="171450" y="266700"/>
                </a:cubicBezTo>
                <a:cubicBezTo>
                  <a:pt x="171450" y="256163"/>
                  <a:pt x="179963" y="247650"/>
                  <a:pt x="190500" y="247650"/>
                </a:cubicBezTo>
                <a:lnTo>
                  <a:pt x="200025" y="247650"/>
                </a:lnTo>
                <a:lnTo>
                  <a:pt x="200025" y="161925"/>
                </a:lnTo>
                <a:lnTo>
                  <a:pt x="66675" y="161925"/>
                </a:lnTo>
                <a:lnTo>
                  <a:pt x="66675" y="247650"/>
                </a:lnTo>
                <a:lnTo>
                  <a:pt x="76200" y="247650"/>
                </a:lnTo>
                <a:cubicBezTo>
                  <a:pt x="86737" y="247650"/>
                  <a:pt x="95250" y="256163"/>
                  <a:pt x="95250" y="266700"/>
                </a:cubicBezTo>
                <a:cubicBezTo>
                  <a:pt x="95250" y="277237"/>
                  <a:pt x="86737" y="285750"/>
                  <a:pt x="76200" y="285750"/>
                </a:cubicBezTo>
                <a:lnTo>
                  <a:pt x="19050" y="285750"/>
                </a:lnTo>
                <a:cubicBezTo>
                  <a:pt x="8513" y="285750"/>
                  <a:pt x="0" y="277237"/>
                  <a:pt x="0" y="266700"/>
                </a:cubicBezTo>
                <a:cubicBezTo>
                  <a:pt x="0" y="256163"/>
                  <a:pt x="8513" y="247650"/>
                  <a:pt x="19050" y="247650"/>
                </a:cubicBezTo>
                <a:lnTo>
                  <a:pt x="28575" y="247650"/>
                </a:lnTo>
                <a:lnTo>
                  <a:pt x="28575" y="57150"/>
                </a:lnTo>
                <a:lnTo>
                  <a:pt x="19050" y="57150"/>
                </a:lnTo>
                <a:cubicBezTo>
                  <a:pt x="8513" y="57150"/>
                  <a:pt x="0" y="48637"/>
                  <a:pt x="0" y="381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 6"/>
          <p:cNvSpPr/>
          <p:nvPr/>
        </p:nvSpPr>
        <p:spPr>
          <a:xfrm>
            <a:off x="957580" y="2632710"/>
            <a:ext cx="730250" cy="4006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页眉样式修改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0395" y="3383915"/>
            <a:ext cx="2527935" cy="1101090"/>
          </a:xfrm>
          <a:custGeom>
            <a:avLst/>
            <a:gdLst/>
            <a:ahLst/>
            <a:cxnLst/>
            <a:rect l="l" t="t" r="r" b="b"/>
            <a:pathLst>
              <a:path w="6858000" h="1117600">
                <a:moveTo>
                  <a:pt x="101601" y="0"/>
                </a:moveTo>
                <a:lnTo>
                  <a:pt x="6756399" y="0"/>
                </a:lnTo>
                <a:cubicBezTo>
                  <a:pt x="6812512" y="0"/>
                  <a:pt x="6858000" y="45488"/>
                  <a:pt x="6858000" y="101601"/>
                </a:cubicBezTo>
                <a:lnTo>
                  <a:pt x="6858000" y="1015999"/>
                </a:lnTo>
                <a:cubicBezTo>
                  <a:pt x="6858000" y="1072112"/>
                  <a:pt x="6812512" y="1117600"/>
                  <a:pt x="67563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0" name="Text 8"/>
          <p:cNvSpPr/>
          <p:nvPr/>
        </p:nvSpPr>
        <p:spPr>
          <a:xfrm>
            <a:off x="695325" y="3583940"/>
            <a:ext cx="2415540" cy="300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操作路径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95325" y="3865880"/>
            <a:ext cx="2656205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在页眉处双击鼠标左键，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找到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对应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页眉”样式 → 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点击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修改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20395" y="4485005"/>
            <a:ext cx="2527935" cy="1101090"/>
          </a:xfrm>
          <a:custGeom>
            <a:avLst/>
            <a:gdLst/>
            <a:ahLst/>
            <a:cxnLst/>
            <a:rect l="l" t="t" r="r" b="b"/>
            <a:pathLst>
              <a:path w="6858000" h="1117600">
                <a:moveTo>
                  <a:pt x="101601" y="0"/>
                </a:moveTo>
                <a:lnTo>
                  <a:pt x="6756399" y="0"/>
                </a:lnTo>
                <a:cubicBezTo>
                  <a:pt x="6812512" y="0"/>
                  <a:pt x="6858000" y="45488"/>
                  <a:pt x="6858000" y="101601"/>
                </a:cubicBezTo>
                <a:lnTo>
                  <a:pt x="6858000" y="1015999"/>
                </a:lnTo>
                <a:cubicBezTo>
                  <a:pt x="6858000" y="1072112"/>
                  <a:pt x="6812512" y="1117600"/>
                  <a:pt x="67563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3" name="Text 11"/>
          <p:cNvSpPr/>
          <p:nvPr/>
        </p:nvSpPr>
        <p:spPr>
          <a:xfrm>
            <a:off x="695325" y="4685030"/>
            <a:ext cx="2415540" cy="300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字体设置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95325" y="5085715"/>
            <a:ext cx="2415540" cy="300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宋体 五号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2930" y="5410835"/>
            <a:ext cx="2527935" cy="1665605"/>
          </a:xfrm>
          <a:custGeom>
            <a:avLst/>
            <a:gdLst/>
            <a:ahLst/>
            <a:cxnLst/>
            <a:rect l="l" t="t" r="r" b="b"/>
            <a:pathLst>
              <a:path w="6858000" h="1473200">
                <a:moveTo>
                  <a:pt x="101607" y="0"/>
                </a:moveTo>
                <a:lnTo>
                  <a:pt x="6756393" y="0"/>
                </a:lnTo>
                <a:cubicBezTo>
                  <a:pt x="6812509" y="0"/>
                  <a:pt x="6858000" y="45491"/>
                  <a:pt x="6858000" y="101607"/>
                </a:cubicBezTo>
                <a:lnTo>
                  <a:pt x="6858000" y="1371593"/>
                </a:lnTo>
                <a:cubicBezTo>
                  <a:pt x="6858000" y="1427709"/>
                  <a:pt x="6812509" y="1473200"/>
                  <a:pt x="6756393" y="1473200"/>
                </a:cubicBezTo>
                <a:lnTo>
                  <a:pt x="101607" y="1473200"/>
                </a:lnTo>
                <a:cubicBezTo>
                  <a:pt x="45491" y="1473200"/>
                  <a:pt x="0" y="1427709"/>
                  <a:pt x="0" y="1371593"/>
                </a:cubicBezTo>
                <a:lnTo>
                  <a:pt x="0" y="101607"/>
                </a:lnTo>
                <a:cubicBezTo>
                  <a:pt x="0" y="45528"/>
                  <a:pt x="45528" y="0"/>
                  <a:pt x="10160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6" name="Text 14"/>
          <p:cNvSpPr/>
          <p:nvPr/>
        </p:nvSpPr>
        <p:spPr>
          <a:xfrm>
            <a:off x="657860" y="5610860"/>
            <a:ext cx="2415540" cy="300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段落设置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57860" y="6311900"/>
            <a:ext cx="2693670" cy="3441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对齐方式：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居中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边框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设置</a:t>
            </a:r>
            <a:endParaRPr 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下边框单实线 0.75磅（页眉横线）,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在预览处点击加横线。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en-US" sz="1600" dirty="0"/>
          </a:p>
          <a:p>
            <a:pPr>
              <a:lnSpc>
                <a:spcPct val="130000"/>
              </a:lnSpc>
            </a:pPr>
            <a:endParaRPr lang="en-US" sz="1600" dirty="0"/>
          </a:p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57860" y="6624320"/>
            <a:ext cx="2415540" cy="3003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29920" y="7800340"/>
            <a:ext cx="2518410" cy="1000760"/>
          </a:xfrm>
          <a:custGeom>
            <a:avLst/>
            <a:gdLst/>
            <a:ahLst/>
            <a:cxnLst/>
            <a:rect l="l" t="t" r="r" b="b"/>
            <a:pathLst>
              <a:path w="6832600" h="1016000">
                <a:moveTo>
                  <a:pt x="50800" y="0"/>
                </a:moveTo>
                <a:lnTo>
                  <a:pt x="6731000" y="0"/>
                </a:lnTo>
                <a:cubicBezTo>
                  <a:pt x="6787075" y="0"/>
                  <a:pt x="6832600" y="45525"/>
                  <a:pt x="6832600" y="101600"/>
                </a:cubicBezTo>
                <a:lnTo>
                  <a:pt x="6832600" y="914400"/>
                </a:lnTo>
                <a:cubicBezTo>
                  <a:pt x="6832600" y="970475"/>
                  <a:pt x="6787075" y="1016000"/>
                  <a:pt x="67310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>
              <a:alpha val="10196"/>
            </a:srgbClr>
          </a:solidFill>
        </p:spPr>
      </p:sp>
      <p:sp>
        <p:nvSpPr>
          <p:cNvPr id="20" name="Shape 18"/>
          <p:cNvSpPr/>
          <p:nvPr/>
        </p:nvSpPr>
        <p:spPr>
          <a:xfrm>
            <a:off x="629920" y="7538085"/>
            <a:ext cx="18415" cy="100076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1" name="Shape 19"/>
          <p:cNvSpPr/>
          <p:nvPr/>
        </p:nvSpPr>
        <p:spPr>
          <a:xfrm>
            <a:off x="723265" y="7788275"/>
            <a:ext cx="74930" cy="200025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01600" y="53975"/>
                </a:moveTo>
                <a:cubicBezTo>
                  <a:pt x="106878" y="53975"/>
                  <a:pt x="111125" y="58222"/>
                  <a:pt x="111125" y="63500"/>
                </a:cubicBezTo>
                <a:lnTo>
                  <a:pt x="111125" y="107950"/>
                </a:lnTo>
                <a:cubicBezTo>
                  <a:pt x="111125" y="113228"/>
                  <a:pt x="106878" y="117475"/>
                  <a:pt x="101600" y="117475"/>
                </a:cubicBezTo>
                <a:cubicBezTo>
                  <a:pt x="96322" y="117475"/>
                  <a:pt x="92075" y="113228"/>
                  <a:pt x="92075" y="107950"/>
                </a:cubicBezTo>
                <a:lnTo>
                  <a:pt x="92075" y="63500"/>
                </a:lnTo>
                <a:cubicBezTo>
                  <a:pt x="92075" y="58222"/>
                  <a:pt x="96322" y="53975"/>
                  <a:pt x="101600" y="53975"/>
                </a:cubicBezTo>
                <a:close/>
                <a:moveTo>
                  <a:pt x="91003" y="139700"/>
                </a:moveTo>
                <a:cubicBezTo>
                  <a:pt x="90762" y="135767"/>
                  <a:pt x="92724" y="132024"/>
                  <a:pt x="96096" y="129985"/>
                </a:cubicBezTo>
                <a:cubicBezTo>
                  <a:pt x="99468" y="127945"/>
                  <a:pt x="103693" y="127945"/>
                  <a:pt x="107065" y="129985"/>
                </a:cubicBezTo>
                <a:cubicBezTo>
                  <a:pt x="110436" y="132024"/>
                  <a:pt x="112398" y="135767"/>
                  <a:pt x="112157" y="139700"/>
                </a:cubicBezTo>
                <a:cubicBezTo>
                  <a:pt x="112398" y="143633"/>
                  <a:pt x="110436" y="147376"/>
                  <a:pt x="107065" y="149415"/>
                </a:cubicBezTo>
                <a:cubicBezTo>
                  <a:pt x="103693" y="151455"/>
                  <a:pt x="99468" y="151455"/>
                  <a:pt x="96096" y="149415"/>
                </a:cubicBezTo>
                <a:cubicBezTo>
                  <a:pt x="92724" y="147376"/>
                  <a:pt x="90762" y="143633"/>
                  <a:pt x="91003" y="1397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2" name="Text 20"/>
          <p:cNvSpPr/>
          <p:nvPr/>
        </p:nvSpPr>
        <p:spPr>
          <a:xfrm>
            <a:off x="845185" y="8053705"/>
            <a:ext cx="2265680" cy="6007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关键提醒：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页眉横线通过段落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格式的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边框设置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3582035" y="2188210"/>
            <a:ext cx="2953385" cy="6676390"/>
          </a:xfrm>
          <a:custGeom>
            <a:avLst/>
            <a:gdLst/>
            <a:ahLst/>
            <a:cxnLst/>
            <a:rect l="l" t="t" r="r" b="b"/>
            <a:pathLst>
              <a:path w="7467600" h="6756400">
                <a:moveTo>
                  <a:pt x="152424" y="0"/>
                </a:moveTo>
                <a:lnTo>
                  <a:pt x="7315176" y="0"/>
                </a:lnTo>
                <a:cubicBezTo>
                  <a:pt x="7399357" y="0"/>
                  <a:pt x="7467600" y="68243"/>
                  <a:pt x="7467600" y="152424"/>
                </a:cubicBezTo>
                <a:lnTo>
                  <a:pt x="7467600" y="6603976"/>
                </a:lnTo>
                <a:cubicBezTo>
                  <a:pt x="7467600" y="6688157"/>
                  <a:pt x="7399357" y="6756400"/>
                  <a:pt x="7315176" y="6756400"/>
                </a:cubicBezTo>
                <a:lnTo>
                  <a:pt x="152424" y="6756400"/>
                </a:lnTo>
                <a:cubicBezTo>
                  <a:pt x="68243" y="6756400"/>
                  <a:pt x="0" y="6688157"/>
                  <a:pt x="0" y="6603976"/>
                </a:cubicBezTo>
                <a:lnTo>
                  <a:pt x="0" y="152424"/>
                </a:lnTo>
                <a:cubicBezTo>
                  <a:pt x="0" y="68299"/>
                  <a:pt x="68299" y="0"/>
                  <a:pt x="152424" y="0"/>
                </a:cubicBez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702685" y="2489200"/>
            <a:ext cx="281305" cy="702945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5D6D7E"/>
          </a:solidFill>
          <a:ln>
            <a:noFill/>
          </a:ln>
        </p:spPr>
      </p:sp>
      <p:sp>
        <p:nvSpPr>
          <p:cNvPr id="25" name="Shape 23"/>
          <p:cNvSpPr/>
          <p:nvPr/>
        </p:nvSpPr>
        <p:spPr>
          <a:xfrm>
            <a:off x="3775710" y="2690495"/>
            <a:ext cx="135890" cy="30099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76212" y="114300"/>
                </a:moveTo>
                <a:cubicBezTo>
                  <a:pt x="163651" y="107097"/>
                  <a:pt x="151031" y="99893"/>
                  <a:pt x="133350" y="96857"/>
                </a:cubicBezTo>
                <a:lnTo>
                  <a:pt x="133350" y="13335"/>
                </a:lnTo>
                <a:cubicBezTo>
                  <a:pt x="153412" y="7739"/>
                  <a:pt x="185380" y="0"/>
                  <a:pt x="209550" y="0"/>
                </a:cubicBezTo>
                <a:cubicBezTo>
                  <a:pt x="266700" y="0"/>
                  <a:pt x="342900" y="28575"/>
                  <a:pt x="342900" y="76200"/>
                </a:cubicBezTo>
                <a:cubicBezTo>
                  <a:pt x="342900" y="123825"/>
                  <a:pt x="271701" y="133350"/>
                  <a:pt x="238125" y="133350"/>
                </a:cubicBezTo>
                <a:cubicBezTo>
                  <a:pt x="209550" y="133350"/>
                  <a:pt x="192881" y="123825"/>
                  <a:pt x="176212" y="114300"/>
                </a:cubicBezTo>
                <a:close/>
                <a:moveTo>
                  <a:pt x="76200" y="19050"/>
                </a:moveTo>
                <a:lnTo>
                  <a:pt x="104775" y="19050"/>
                </a:lnTo>
                <a:lnTo>
                  <a:pt x="104775" y="95250"/>
                </a:lnTo>
                <a:lnTo>
                  <a:pt x="76200" y="95250"/>
                </a:lnTo>
                <a:cubicBezTo>
                  <a:pt x="55185" y="95250"/>
                  <a:pt x="38100" y="78165"/>
                  <a:pt x="38100" y="57150"/>
                </a:cubicBezTo>
                <a:cubicBezTo>
                  <a:pt x="38100" y="36135"/>
                  <a:pt x="55185" y="19050"/>
                  <a:pt x="76200" y="19050"/>
                </a:cubicBezTo>
                <a:close/>
                <a:moveTo>
                  <a:pt x="138113" y="190500"/>
                </a:moveTo>
                <a:cubicBezTo>
                  <a:pt x="154781" y="180975"/>
                  <a:pt x="171450" y="171450"/>
                  <a:pt x="200025" y="171450"/>
                </a:cubicBezTo>
                <a:cubicBezTo>
                  <a:pt x="233601" y="171450"/>
                  <a:pt x="304800" y="180975"/>
                  <a:pt x="304800" y="228600"/>
                </a:cubicBezTo>
                <a:cubicBezTo>
                  <a:pt x="304800" y="276225"/>
                  <a:pt x="228600" y="304800"/>
                  <a:pt x="171450" y="304800"/>
                </a:cubicBezTo>
                <a:cubicBezTo>
                  <a:pt x="147340" y="304800"/>
                  <a:pt x="115312" y="297061"/>
                  <a:pt x="95250" y="291465"/>
                </a:cubicBezTo>
                <a:lnTo>
                  <a:pt x="95250" y="207943"/>
                </a:lnTo>
                <a:cubicBezTo>
                  <a:pt x="112931" y="204847"/>
                  <a:pt x="125551" y="197644"/>
                  <a:pt x="138113" y="190440"/>
                </a:cubicBezTo>
                <a:close/>
                <a:moveTo>
                  <a:pt x="38100" y="285750"/>
                </a:moveTo>
                <a:cubicBezTo>
                  <a:pt x="17085" y="285750"/>
                  <a:pt x="0" y="268665"/>
                  <a:pt x="0" y="247650"/>
                </a:cubicBezTo>
                <a:cubicBezTo>
                  <a:pt x="0" y="226635"/>
                  <a:pt x="17085" y="209550"/>
                  <a:pt x="38100" y="209550"/>
                </a:cubicBezTo>
                <a:lnTo>
                  <a:pt x="66675" y="209550"/>
                </a:lnTo>
                <a:lnTo>
                  <a:pt x="66675" y="285750"/>
                </a:lnTo>
                <a:lnTo>
                  <a:pt x="38100" y="2857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Text 24"/>
          <p:cNvSpPr/>
          <p:nvPr/>
        </p:nvSpPr>
        <p:spPr>
          <a:xfrm>
            <a:off x="4064000" y="2639695"/>
            <a:ext cx="783590" cy="4013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页脚样式修改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702685" y="3442970"/>
            <a:ext cx="2712720" cy="1104265"/>
          </a:xfrm>
          <a:custGeom>
            <a:avLst/>
            <a:gdLst/>
            <a:ahLst/>
            <a:cxnLst/>
            <a:rect l="l" t="t" r="r" b="b"/>
            <a:pathLst>
              <a:path w="6858000" h="1117600">
                <a:moveTo>
                  <a:pt x="101601" y="0"/>
                </a:moveTo>
                <a:lnTo>
                  <a:pt x="6756399" y="0"/>
                </a:lnTo>
                <a:cubicBezTo>
                  <a:pt x="6812512" y="0"/>
                  <a:pt x="6858000" y="45488"/>
                  <a:pt x="6858000" y="101601"/>
                </a:cubicBezTo>
                <a:lnTo>
                  <a:pt x="6858000" y="1015999"/>
                </a:lnTo>
                <a:cubicBezTo>
                  <a:pt x="6858000" y="1072112"/>
                  <a:pt x="6812512" y="1117600"/>
                  <a:pt x="67563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F8F9FA"/>
          </a:solidFill>
          <a:ln>
            <a:noFill/>
          </a:ln>
        </p:spPr>
      </p:sp>
      <p:sp>
        <p:nvSpPr>
          <p:cNvPr id="28" name="Text 26"/>
          <p:cNvSpPr/>
          <p:nvPr/>
        </p:nvSpPr>
        <p:spPr>
          <a:xfrm>
            <a:off x="3769360" y="3551555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操作路径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782695" y="4098290"/>
            <a:ext cx="294259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在页眉处双击鼠标左键，找到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对应的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页脚”样式 → 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点击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修改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702685" y="4798695"/>
            <a:ext cx="2712720" cy="1104265"/>
          </a:xfrm>
          <a:custGeom>
            <a:avLst/>
            <a:gdLst/>
            <a:ahLst/>
            <a:cxnLst/>
            <a:rect l="l" t="t" r="r" b="b"/>
            <a:pathLst>
              <a:path w="6858000" h="1117600">
                <a:moveTo>
                  <a:pt x="101601" y="0"/>
                </a:moveTo>
                <a:lnTo>
                  <a:pt x="6756399" y="0"/>
                </a:lnTo>
                <a:cubicBezTo>
                  <a:pt x="6812512" y="0"/>
                  <a:pt x="6858000" y="45488"/>
                  <a:pt x="6858000" y="101601"/>
                </a:cubicBezTo>
                <a:lnTo>
                  <a:pt x="6858000" y="1015999"/>
                </a:lnTo>
                <a:cubicBezTo>
                  <a:pt x="6858000" y="1072112"/>
                  <a:pt x="6812512" y="1117600"/>
                  <a:pt x="6756399" y="1117600"/>
                </a:cubicBezTo>
                <a:lnTo>
                  <a:pt x="101601" y="1117600"/>
                </a:lnTo>
                <a:cubicBezTo>
                  <a:pt x="45488" y="1117600"/>
                  <a:pt x="0" y="1072112"/>
                  <a:pt x="0" y="1015999"/>
                </a:cubicBezTo>
                <a:lnTo>
                  <a:pt x="0" y="101601"/>
                </a:lnTo>
                <a:cubicBezTo>
                  <a:pt x="0" y="45526"/>
                  <a:pt x="45526" y="0"/>
                  <a:pt x="101601" y="0"/>
                </a:cubicBezTo>
                <a:close/>
              </a:path>
            </a:pathLst>
          </a:custGeom>
          <a:solidFill>
            <a:srgbClr val="F8F9FA"/>
          </a:solidFill>
          <a:ln>
            <a:noFill/>
          </a:ln>
        </p:spPr>
      </p:sp>
      <p:sp>
        <p:nvSpPr>
          <p:cNvPr id="31" name="Text 29"/>
          <p:cNvSpPr/>
          <p:nvPr/>
        </p:nvSpPr>
        <p:spPr>
          <a:xfrm>
            <a:off x="3782695" y="4999355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字体设置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782695" y="5400675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Times New Roman 五号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702685" y="6153785"/>
            <a:ext cx="2712720" cy="1456055"/>
          </a:xfrm>
          <a:custGeom>
            <a:avLst/>
            <a:gdLst/>
            <a:ahLst/>
            <a:cxnLst/>
            <a:rect l="l" t="t" r="r" b="b"/>
            <a:pathLst>
              <a:path w="6858000" h="1473200">
                <a:moveTo>
                  <a:pt x="101607" y="0"/>
                </a:moveTo>
                <a:lnTo>
                  <a:pt x="6756393" y="0"/>
                </a:lnTo>
                <a:cubicBezTo>
                  <a:pt x="6812509" y="0"/>
                  <a:pt x="6858000" y="45491"/>
                  <a:pt x="6858000" y="101607"/>
                </a:cubicBezTo>
                <a:lnTo>
                  <a:pt x="6858000" y="1371593"/>
                </a:lnTo>
                <a:cubicBezTo>
                  <a:pt x="6858000" y="1427709"/>
                  <a:pt x="6812509" y="1473200"/>
                  <a:pt x="6756393" y="1473200"/>
                </a:cubicBezTo>
                <a:lnTo>
                  <a:pt x="101607" y="1473200"/>
                </a:lnTo>
                <a:cubicBezTo>
                  <a:pt x="45491" y="1473200"/>
                  <a:pt x="0" y="1427709"/>
                  <a:pt x="0" y="1371593"/>
                </a:cubicBezTo>
                <a:lnTo>
                  <a:pt x="0" y="101607"/>
                </a:lnTo>
                <a:cubicBezTo>
                  <a:pt x="0" y="45528"/>
                  <a:pt x="45528" y="0"/>
                  <a:pt x="101607" y="0"/>
                </a:cubicBezTo>
                <a:close/>
              </a:path>
            </a:pathLst>
          </a:custGeom>
          <a:solidFill>
            <a:srgbClr val="F8F9FA"/>
          </a:solidFill>
          <a:ln>
            <a:noFill/>
          </a:ln>
        </p:spPr>
      </p:sp>
      <p:sp>
        <p:nvSpPr>
          <p:cNvPr id="34" name="Text 32"/>
          <p:cNvSpPr/>
          <p:nvPr/>
        </p:nvSpPr>
        <p:spPr>
          <a:xfrm>
            <a:off x="3782695" y="6354445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段落设置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782695" y="6756400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对齐方式：居中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3782695" y="7107555"/>
            <a:ext cx="2592070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页码将在此位置显示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3943985" y="8061325"/>
            <a:ext cx="2431415" cy="300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2738101" y="9347206"/>
            <a:ext cx="10033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</a:t>
            </a:r>
            <a:endParaRPr lang="en-US" sz="1600" dirty="0"/>
          </a:p>
        </p:txBody>
      </p:sp>
      <p:grpSp>
        <p:nvGrpSpPr>
          <p:cNvPr id="58" name="组合 57"/>
          <p:cNvGrpSpPr/>
          <p:nvPr/>
        </p:nvGrpSpPr>
        <p:grpSpPr>
          <a:xfrm>
            <a:off x="10408285" y="53975"/>
            <a:ext cx="4199345" cy="4466590"/>
            <a:chOff x="14850" y="2440"/>
            <a:chExt cx="6489" cy="7520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/>
            <a:srcRect r="26985"/>
            <a:stretch>
              <a:fillRect/>
            </a:stretch>
          </p:blipFill>
          <p:spPr>
            <a:xfrm>
              <a:off x="14850" y="2440"/>
              <a:ext cx="6489" cy="752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6" name="圆角矩形 55"/>
            <p:cNvSpPr/>
            <p:nvPr/>
          </p:nvSpPr>
          <p:spPr>
            <a:xfrm>
              <a:off x="15067" y="8001"/>
              <a:ext cx="1002" cy="41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>
            <a:off x="10499725" y="1452245"/>
            <a:ext cx="3123565" cy="59499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1"/>
          <p:cNvSpPr/>
          <p:nvPr/>
        </p:nvSpPr>
        <p:spPr>
          <a:xfrm>
            <a:off x="635000" y="1041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rcRect r="25818"/>
          <a:stretch>
            <a:fillRect/>
          </a:stretch>
        </p:blipFill>
        <p:spPr>
          <a:xfrm>
            <a:off x="6043930" y="4711065"/>
            <a:ext cx="3669030" cy="443293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sp>
        <p:nvSpPr>
          <p:cNvPr id="39" name="圆角矩形 38"/>
          <p:cNvSpPr/>
          <p:nvPr/>
        </p:nvSpPr>
        <p:spPr>
          <a:xfrm>
            <a:off x="6015990" y="5956300"/>
            <a:ext cx="3448685" cy="4629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9787890" y="7894955"/>
            <a:ext cx="1339850" cy="35242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6002655" y="4680585"/>
            <a:ext cx="65151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1196320" y="516255"/>
            <a:ext cx="527050" cy="2628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14845665" y="4136390"/>
            <a:ext cx="1410335" cy="34861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0506075" y="4266565"/>
            <a:ext cx="690245" cy="29781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782935" y="7378700"/>
            <a:ext cx="813435" cy="6096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623290" y="1486535"/>
            <a:ext cx="563245" cy="4978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996805" y="4196080"/>
            <a:ext cx="5619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849600" y="3644265"/>
            <a:ext cx="601345" cy="43561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102840" y="3192145"/>
            <a:ext cx="759460" cy="6248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464675" y="5967730"/>
            <a:ext cx="532130" cy="4514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6734175" y="5050790"/>
            <a:ext cx="527050" cy="2628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圆角矩形 71"/>
          <p:cNvSpPr/>
          <p:nvPr/>
        </p:nvSpPr>
        <p:spPr>
          <a:xfrm>
            <a:off x="9752965" y="4720590"/>
            <a:ext cx="681990" cy="3829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E40D08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接箭头连接符 73"/>
          <p:cNvCxnSpPr/>
          <p:nvPr/>
        </p:nvCxnSpPr>
        <p:spPr>
          <a:xfrm>
            <a:off x="15774670" y="3714750"/>
            <a:ext cx="328930" cy="5607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9697720" y="8371840"/>
            <a:ext cx="463550" cy="29019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圆角矩形 76"/>
          <p:cNvSpPr/>
          <p:nvPr/>
        </p:nvSpPr>
        <p:spPr>
          <a:xfrm>
            <a:off x="14634210" y="3192145"/>
            <a:ext cx="463550" cy="29019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10219055" y="8355330"/>
            <a:ext cx="759460" cy="6248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0" name="直接箭头连接符 79"/>
          <p:cNvCxnSpPr/>
          <p:nvPr/>
        </p:nvCxnSpPr>
        <p:spPr>
          <a:xfrm>
            <a:off x="10649585" y="7493000"/>
            <a:ext cx="328930" cy="5607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1" name="圆角矩形 80"/>
          <p:cNvSpPr/>
          <p:nvPr/>
        </p:nvSpPr>
        <p:spPr>
          <a:xfrm>
            <a:off x="14762480" y="133350"/>
            <a:ext cx="681990" cy="38290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E40D08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9996858" y="2954436"/>
            <a:ext cx="4584647" cy="3119755"/>
            <a:chOff x="17644" y="2915"/>
            <a:chExt cx="7645" cy="5207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/>
            <a:srcRect r="6429" b="20467"/>
            <a:stretch>
              <a:fillRect/>
            </a:stretch>
          </p:blipFill>
          <p:spPr>
            <a:xfrm>
              <a:off x="19758" y="2915"/>
              <a:ext cx="5531" cy="5207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</p:pic>
        <p:sp>
          <p:nvSpPr>
            <p:cNvPr id="65" name="圆角矩形 64"/>
            <p:cNvSpPr/>
            <p:nvPr/>
          </p:nvSpPr>
          <p:spPr>
            <a:xfrm>
              <a:off x="22873" y="5242"/>
              <a:ext cx="624" cy="55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 w="12700" cmpd="sng">
              <a:solidFill>
                <a:srgbClr val="E40D08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644" y="3454"/>
              <a:ext cx="2383" cy="1433"/>
            </a:xfrm>
            <a:prstGeom prst="rect">
              <a:avLst/>
            </a:prstGeom>
            <a:noFill/>
            <a:ln w="28575" cmpd="sng">
              <a:noFill/>
              <a:prstDash val="solid"/>
            </a:ln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⑤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227" y="5863"/>
              <a:ext cx="1419" cy="887"/>
            </a:xfrm>
            <a:prstGeom prst="rect">
              <a:avLst/>
            </a:prstGeom>
            <a:noFill/>
            <a:ln w="28575" cmpd="sng">
              <a:noFill/>
              <a:prstDash val="solid"/>
            </a:ln>
          </p:spPr>
          <p:txBody>
            <a:bodyPr wrap="square" rtlCol="0" anchor="t">
              <a:noAutofit/>
            </a:bodyPr>
            <a:p>
              <a:pPr algn="l">
                <a:buClrTx/>
                <a:buSzTx/>
                <a:buFontTx/>
              </a:pPr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⑥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圆角矩形 62"/>
          <p:cNvSpPr/>
          <p:nvPr/>
        </p:nvSpPr>
        <p:spPr>
          <a:xfrm>
            <a:off x="12009755" y="5106035"/>
            <a:ext cx="112268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13507085" y="4325620"/>
            <a:ext cx="832485" cy="72517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806118" y="8333881"/>
            <a:ext cx="1429067" cy="858577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rcRect r="2218"/>
          <a:stretch>
            <a:fillRect/>
          </a:stretch>
        </p:blipFill>
        <p:spPr>
          <a:xfrm>
            <a:off x="7178040" y="588010"/>
            <a:ext cx="3922395" cy="6876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01600" y="97599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5. 页面布局参数配置(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Word</a:t>
            </a:r>
            <a:r>
              <a:rPr lang="zh-CN" alt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  <a:sym typeface="+mn-ea"/>
              </a:rPr>
              <a:t>和</a:t>
            </a:r>
            <a:r>
              <a:rPr 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WPS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)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6134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精确的页面设置确保论文</a:t>
            </a:r>
            <a:r>
              <a:rPr lang="zh-CN" altLang="en-US" sz="20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打印效果布局合理。</a:t>
            </a:r>
            <a:endParaRPr lang="zh-CN" altLang="en-US" sz="20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437765"/>
            <a:ext cx="2270125" cy="5861050"/>
          </a:xfrm>
          <a:custGeom>
            <a:avLst/>
            <a:gdLst/>
            <a:ahLst/>
            <a:cxnLst/>
            <a:rect l="l" t="t" r="r" b="b"/>
            <a:pathLst>
              <a:path w="7467600" h="6553200">
                <a:moveTo>
                  <a:pt x="152427" y="0"/>
                </a:moveTo>
                <a:lnTo>
                  <a:pt x="7315173" y="0"/>
                </a:lnTo>
                <a:cubicBezTo>
                  <a:pt x="7399356" y="0"/>
                  <a:pt x="7467600" y="68244"/>
                  <a:pt x="7467600" y="152427"/>
                </a:cubicBezTo>
                <a:lnTo>
                  <a:pt x="7467600" y="6400773"/>
                </a:lnTo>
                <a:cubicBezTo>
                  <a:pt x="7467600" y="6484956"/>
                  <a:pt x="7399356" y="6553200"/>
                  <a:pt x="73151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12800" y="2440305"/>
            <a:ext cx="236855" cy="252095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130300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操作路径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12800" y="2978150"/>
            <a:ext cx="5589270" cy="101600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9" name="Text 7"/>
          <p:cNvSpPr/>
          <p:nvPr/>
        </p:nvSpPr>
        <p:spPr>
          <a:xfrm>
            <a:off x="965200" y="31305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打开页面设置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78535" y="365696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页面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布局 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点击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页面设置右下角箭头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或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点击页边距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自定义页边距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12800" y="4210050"/>
            <a:ext cx="5553075" cy="1320800"/>
          </a:xfrm>
          <a:custGeom>
            <a:avLst/>
            <a:gdLst/>
            <a:ahLst/>
            <a:cxnLst/>
            <a:rect l="l" t="t" r="r" b="b"/>
            <a:pathLst>
              <a:path w="6858000" h="1320800">
                <a:moveTo>
                  <a:pt x="101596" y="0"/>
                </a:moveTo>
                <a:lnTo>
                  <a:pt x="6756404" y="0"/>
                </a:lnTo>
                <a:cubicBezTo>
                  <a:pt x="6812514" y="0"/>
                  <a:pt x="6858000" y="45486"/>
                  <a:pt x="6858000" y="101596"/>
                </a:cubicBezTo>
                <a:lnTo>
                  <a:pt x="6858000" y="1219204"/>
                </a:lnTo>
                <a:cubicBezTo>
                  <a:pt x="6858000" y="1275314"/>
                  <a:pt x="6812514" y="1320800"/>
                  <a:pt x="6756404" y="1320800"/>
                </a:cubicBezTo>
                <a:lnTo>
                  <a:pt x="101596" y="1320800"/>
                </a:lnTo>
                <a:cubicBezTo>
                  <a:pt x="45486" y="1320800"/>
                  <a:pt x="0" y="1275314"/>
                  <a:pt x="0" y="12192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2" name="Text 10"/>
          <p:cNvSpPr/>
          <p:nvPr/>
        </p:nvSpPr>
        <p:spPr>
          <a:xfrm>
            <a:off x="965200" y="43624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页边距选项卡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65200" y="47688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上3.0cm | 下2.5cm | 左2.6cm | 右2.6cm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65200" y="50736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装订线：0cm | 多页：对称页边距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12800" y="5746750"/>
            <a:ext cx="5858510" cy="1320800"/>
          </a:xfrm>
          <a:custGeom>
            <a:avLst/>
            <a:gdLst/>
            <a:ahLst/>
            <a:cxnLst/>
            <a:rect l="l" t="t" r="r" b="b"/>
            <a:pathLst>
              <a:path w="6858000" h="1320800">
                <a:moveTo>
                  <a:pt x="101596" y="0"/>
                </a:moveTo>
                <a:lnTo>
                  <a:pt x="6756404" y="0"/>
                </a:lnTo>
                <a:cubicBezTo>
                  <a:pt x="6812514" y="0"/>
                  <a:pt x="6858000" y="45486"/>
                  <a:pt x="6858000" y="101596"/>
                </a:cubicBezTo>
                <a:lnTo>
                  <a:pt x="6858000" y="1219204"/>
                </a:lnTo>
                <a:cubicBezTo>
                  <a:pt x="6858000" y="1275314"/>
                  <a:pt x="6812514" y="1320800"/>
                  <a:pt x="6756404" y="1320800"/>
                </a:cubicBezTo>
                <a:lnTo>
                  <a:pt x="101596" y="1320800"/>
                </a:lnTo>
                <a:cubicBezTo>
                  <a:pt x="45486" y="1320800"/>
                  <a:pt x="0" y="1275314"/>
                  <a:pt x="0" y="12192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6" name="Text 14"/>
          <p:cNvSpPr/>
          <p:nvPr/>
        </p:nvSpPr>
        <p:spPr>
          <a:xfrm>
            <a:off x="965200" y="58991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版式选项卡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65200" y="6305550"/>
            <a:ext cx="543687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页眉距边界 2.0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cm，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页脚距边界 1.75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cm。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65200" y="6630670"/>
            <a:ext cx="128651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12800" y="7283450"/>
            <a:ext cx="6858000" cy="101600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0" name="Text 18"/>
          <p:cNvSpPr/>
          <p:nvPr/>
        </p:nvSpPr>
        <p:spPr>
          <a:xfrm>
            <a:off x="965200" y="74358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纸张选项卡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65200" y="784225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A4（21×29.7cm）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902700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12090401" y="4216400"/>
            <a:ext cx="3352800" cy="1066800"/>
          </a:xfrm>
          <a:custGeom>
            <a:avLst/>
            <a:gdLst/>
            <a:ahLst/>
            <a:cxnLst/>
            <a:rect l="l" t="t" r="r" b="b"/>
            <a:pathLst>
              <a:path w="3352800" h="1066800">
                <a:moveTo>
                  <a:pt x="101602" y="0"/>
                </a:moveTo>
                <a:lnTo>
                  <a:pt x="3251198" y="0"/>
                </a:lnTo>
                <a:cubicBezTo>
                  <a:pt x="3307311" y="0"/>
                  <a:pt x="3352800" y="45489"/>
                  <a:pt x="3352800" y="101602"/>
                </a:cubicBezTo>
                <a:lnTo>
                  <a:pt x="3352800" y="965198"/>
                </a:lnTo>
                <a:cubicBezTo>
                  <a:pt x="3352800" y="1021311"/>
                  <a:pt x="3307311" y="1066800"/>
                  <a:pt x="3251198" y="1066800"/>
                </a:cubicBezTo>
                <a:lnTo>
                  <a:pt x="101602" y="1066800"/>
                </a:lnTo>
                <a:cubicBezTo>
                  <a:pt x="45489" y="1066800"/>
                  <a:pt x="0" y="1021311"/>
                  <a:pt x="0" y="9651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grpSp>
        <p:nvGrpSpPr>
          <p:cNvPr id="60" name="组合 59"/>
          <p:cNvGrpSpPr/>
          <p:nvPr/>
        </p:nvGrpSpPr>
        <p:grpSpPr>
          <a:xfrm>
            <a:off x="7222992" y="1022561"/>
            <a:ext cx="3414778" cy="8024332"/>
            <a:chOff x="11313" y="-2889"/>
            <a:chExt cx="5031" cy="12263"/>
          </a:xfrm>
        </p:grpSpPr>
        <p:sp>
          <p:nvSpPr>
            <p:cNvPr id="57" name="圆角矩形 56"/>
            <p:cNvSpPr/>
            <p:nvPr/>
          </p:nvSpPr>
          <p:spPr>
            <a:xfrm>
              <a:off x="11313" y="-1160"/>
              <a:ext cx="5031" cy="168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1313" y="7174"/>
              <a:ext cx="4402" cy="2200"/>
              <a:chOff x="3151" y="9627"/>
              <a:chExt cx="5850" cy="2460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51" y="9627"/>
                <a:ext cx="5850" cy="24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58" name="圆角矩形 57"/>
              <p:cNvSpPr/>
              <p:nvPr/>
            </p:nvSpPr>
            <p:spPr>
              <a:xfrm>
                <a:off x="5361" y="10306"/>
                <a:ext cx="3640" cy="1070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55" name="直接箭头连接符 54"/>
            <p:cNvCxnSpPr/>
            <p:nvPr/>
          </p:nvCxnSpPr>
          <p:spPr>
            <a:xfrm>
              <a:off x="13733" y="-2889"/>
              <a:ext cx="1039" cy="4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22" name="直接箭头连接符 21"/>
          <p:cNvCxnSpPr/>
          <p:nvPr/>
        </p:nvCxnSpPr>
        <p:spPr>
          <a:xfrm>
            <a:off x="5154107" y="6997428"/>
            <a:ext cx="1684020" cy="622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872167" y="5178153"/>
            <a:ext cx="17989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11233150" y="1426210"/>
            <a:ext cx="1886585" cy="7042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700" y="7525385"/>
            <a:ext cx="3476625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2" name="文本框 51"/>
          <p:cNvSpPr txBox="1"/>
          <p:nvPr/>
        </p:nvSpPr>
        <p:spPr>
          <a:xfrm>
            <a:off x="8385175" y="76835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377545" y="722630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233150" y="1405890"/>
            <a:ext cx="4620260" cy="5359400"/>
            <a:chOff x="670" y="4540"/>
            <a:chExt cx="7276" cy="844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rcRect b="13157"/>
            <a:stretch>
              <a:fillRect/>
            </a:stretch>
          </p:blipFill>
          <p:spPr>
            <a:xfrm>
              <a:off x="670" y="4663"/>
              <a:ext cx="7276" cy="831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8" name="圆角矩形 27"/>
            <p:cNvSpPr/>
            <p:nvPr/>
          </p:nvSpPr>
          <p:spPr>
            <a:xfrm>
              <a:off x="800" y="6764"/>
              <a:ext cx="6441" cy="2433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70" y="4540"/>
              <a:ext cx="2971" cy="89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933" y="9642"/>
              <a:ext cx="2971" cy="89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圆角矩形 41"/>
          <p:cNvSpPr/>
          <p:nvPr/>
        </p:nvSpPr>
        <p:spPr>
          <a:xfrm>
            <a:off x="12708890" y="7841615"/>
            <a:ext cx="1886585" cy="616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7223125" y="4429125"/>
            <a:ext cx="1886585" cy="5683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7146925" y="594995"/>
            <a:ext cx="483235" cy="5683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570720" y="1144270"/>
            <a:ext cx="221615" cy="3397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6. 样式应用与文档结构设置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样式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设置后须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应用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更新段落文字和标题等相应内容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确保论文格式一致性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。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先应用段落文字样式，再处理标题样式，最后处理特殊内容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。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15240635" cy="5537200"/>
          </a:xfrm>
          <a:custGeom>
            <a:avLst/>
            <a:gdLst/>
            <a:ahLst/>
            <a:cxnLst/>
            <a:rect l="l" t="t" r="r" b="b"/>
            <a:pathLst>
              <a:path w="9067800" h="5537200">
                <a:moveTo>
                  <a:pt x="152384" y="0"/>
                </a:moveTo>
                <a:lnTo>
                  <a:pt x="8915416" y="0"/>
                </a:lnTo>
                <a:cubicBezTo>
                  <a:pt x="8999575" y="0"/>
                  <a:pt x="9067800" y="68225"/>
                  <a:pt x="9067800" y="152384"/>
                </a:cubicBezTo>
                <a:lnTo>
                  <a:pt x="9067800" y="5384816"/>
                </a:lnTo>
                <a:cubicBezTo>
                  <a:pt x="9067800" y="5468975"/>
                  <a:pt x="8999575" y="5537200"/>
                  <a:pt x="8915416" y="5537200"/>
                </a:cubicBezTo>
                <a:lnTo>
                  <a:pt x="152384" y="5537200"/>
                </a:lnTo>
                <a:cubicBezTo>
                  <a:pt x="68225" y="5537200"/>
                  <a:pt x="0" y="5468975"/>
                  <a:pt x="0" y="5384816"/>
                </a:cubicBezTo>
                <a:lnTo>
                  <a:pt x="0" y="152384"/>
                </a:lnTo>
                <a:cubicBezTo>
                  <a:pt x="0" y="68281"/>
                  <a:pt x="68281" y="0"/>
                  <a:pt x="15238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93750" y="238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66377" y="18008"/>
                </a:moveTo>
                <a:cubicBezTo>
                  <a:pt x="71785" y="21779"/>
                  <a:pt x="73075" y="29220"/>
                  <a:pt x="69304" y="34578"/>
                </a:cubicBezTo>
                <a:lnTo>
                  <a:pt x="41523" y="74265"/>
                </a:lnTo>
                <a:cubicBezTo>
                  <a:pt x="39489" y="77143"/>
                  <a:pt x="36314" y="78978"/>
                  <a:pt x="32792" y="79276"/>
                </a:cubicBezTo>
                <a:cubicBezTo>
                  <a:pt x="29270" y="79573"/>
                  <a:pt x="25797" y="78383"/>
                  <a:pt x="23316" y="75902"/>
                </a:cubicBezTo>
                <a:lnTo>
                  <a:pt x="3473" y="56059"/>
                </a:lnTo>
                <a:cubicBezTo>
                  <a:pt x="-1141" y="51395"/>
                  <a:pt x="-1141" y="43855"/>
                  <a:pt x="3473" y="39191"/>
                </a:cubicBezTo>
                <a:cubicBezTo>
                  <a:pt x="8086" y="34528"/>
                  <a:pt x="15677" y="34578"/>
                  <a:pt x="20340" y="39191"/>
                </a:cubicBezTo>
                <a:lnTo>
                  <a:pt x="30163" y="49014"/>
                </a:lnTo>
                <a:lnTo>
                  <a:pt x="49808" y="20935"/>
                </a:lnTo>
                <a:cubicBezTo>
                  <a:pt x="53578" y="15528"/>
                  <a:pt x="61020" y="14238"/>
                  <a:pt x="66377" y="18008"/>
                </a:cubicBezTo>
                <a:close/>
                <a:moveTo>
                  <a:pt x="66377" y="97383"/>
                </a:moveTo>
                <a:cubicBezTo>
                  <a:pt x="71785" y="101154"/>
                  <a:pt x="73075" y="108595"/>
                  <a:pt x="69304" y="113953"/>
                </a:cubicBezTo>
                <a:lnTo>
                  <a:pt x="41523" y="153640"/>
                </a:lnTo>
                <a:cubicBezTo>
                  <a:pt x="39489" y="156518"/>
                  <a:pt x="36314" y="158353"/>
                  <a:pt x="32792" y="158651"/>
                </a:cubicBezTo>
                <a:cubicBezTo>
                  <a:pt x="29270" y="158948"/>
                  <a:pt x="25797" y="157758"/>
                  <a:pt x="23316" y="155277"/>
                </a:cubicBezTo>
                <a:lnTo>
                  <a:pt x="3473" y="135434"/>
                </a:lnTo>
                <a:cubicBezTo>
                  <a:pt x="-1191" y="130770"/>
                  <a:pt x="-1191" y="123230"/>
                  <a:pt x="3473" y="118616"/>
                </a:cubicBezTo>
                <a:cubicBezTo>
                  <a:pt x="8136" y="114002"/>
                  <a:pt x="15677" y="113953"/>
                  <a:pt x="20290" y="118616"/>
                </a:cubicBezTo>
                <a:lnTo>
                  <a:pt x="30113" y="128439"/>
                </a:lnTo>
                <a:lnTo>
                  <a:pt x="49758" y="100360"/>
                </a:lnTo>
                <a:cubicBezTo>
                  <a:pt x="53529" y="94952"/>
                  <a:pt x="60970" y="93662"/>
                  <a:pt x="66328" y="97433"/>
                </a:cubicBezTo>
                <a:close/>
                <a:moveTo>
                  <a:pt x="111125" y="47625"/>
                </a:moveTo>
                <a:cubicBezTo>
                  <a:pt x="111125" y="38844"/>
                  <a:pt x="118219" y="31750"/>
                  <a:pt x="127000" y="31750"/>
                </a:cubicBezTo>
                <a:lnTo>
                  <a:pt x="238125" y="31750"/>
                </a:lnTo>
                <a:cubicBezTo>
                  <a:pt x="246906" y="31750"/>
                  <a:pt x="254000" y="38844"/>
                  <a:pt x="254000" y="47625"/>
                </a:cubicBezTo>
                <a:cubicBezTo>
                  <a:pt x="254000" y="56406"/>
                  <a:pt x="246906" y="63500"/>
                  <a:pt x="238125" y="63500"/>
                </a:cubicBezTo>
                <a:lnTo>
                  <a:pt x="127000" y="63500"/>
                </a:lnTo>
                <a:cubicBezTo>
                  <a:pt x="118219" y="63500"/>
                  <a:pt x="111125" y="56406"/>
                  <a:pt x="111125" y="47625"/>
                </a:cubicBezTo>
                <a:close/>
                <a:moveTo>
                  <a:pt x="111125" y="127000"/>
                </a:moveTo>
                <a:cubicBezTo>
                  <a:pt x="111125" y="118219"/>
                  <a:pt x="118219" y="111125"/>
                  <a:pt x="127000" y="111125"/>
                </a:cubicBezTo>
                <a:lnTo>
                  <a:pt x="238125" y="111125"/>
                </a:lnTo>
                <a:cubicBezTo>
                  <a:pt x="246906" y="111125"/>
                  <a:pt x="254000" y="118219"/>
                  <a:pt x="254000" y="127000"/>
                </a:cubicBezTo>
                <a:cubicBezTo>
                  <a:pt x="254000" y="135781"/>
                  <a:pt x="246906" y="142875"/>
                  <a:pt x="238125" y="142875"/>
                </a:cubicBezTo>
                <a:lnTo>
                  <a:pt x="127000" y="142875"/>
                </a:lnTo>
                <a:cubicBezTo>
                  <a:pt x="118219" y="142875"/>
                  <a:pt x="111125" y="135781"/>
                  <a:pt x="111125" y="127000"/>
                </a:cubicBezTo>
                <a:close/>
                <a:moveTo>
                  <a:pt x="79375" y="206375"/>
                </a:moveTo>
                <a:cubicBezTo>
                  <a:pt x="79375" y="197594"/>
                  <a:pt x="86469" y="190500"/>
                  <a:pt x="95250" y="190500"/>
                </a:cubicBezTo>
                <a:lnTo>
                  <a:pt x="238125" y="190500"/>
                </a:lnTo>
                <a:cubicBezTo>
                  <a:pt x="246906" y="190500"/>
                  <a:pt x="254000" y="197594"/>
                  <a:pt x="254000" y="206375"/>
                </a:cubicBezTo>
                <a:cubicBezTo>
                  <a:pt x="254000" y="215156"/>
                  <a:pt x="246906" y="222250"/>
                  <a:pt x="238125" y="222250"/>
                </a:cubicBezTo>
                <a:lnTo>
                  <a:pt x="95250" y="222250"/>
                </a:lnTo>
                <a:cubicBezTo>
                  <a:pt x="86469" y="222250"/>
                  <a:pt x="79375" y="215156"/>
                  <a:pt x="79375" y="206375"/>
                </a:cubicBezTo>
                <a:close/>
                <a:moveTo>
                  <a:pt x="31750" y="186531"/>
                </a:moveTo>
                <a:cubicBezTo>
                  <a:pt x="42702" y="186531"/>
                  <a:pt x="51594" y="195423"/>
                  <a:pt x="51594" y="206375"/>
                </a:cubicBezTo>
                <a:cubicBezTo>
                  <a:pt x="51594" y="217327"/>
                  <a:pt x="42702" y="226219"/>
                  <a:pt x="31750" y="226219"/>
                </a:cubicBezTo>
                <a:cubicBezTo>
                  <a:pt x="20798" y="226219"/>
                  <a:pt x="11906" y="217327"/>
                  <a:pt x="11906" y="206375"/>
                </a:cubicBezTo>
                <a:cubicBezTo>
                  <a:pt x="11906" y="195423"/>
                  <a:pt x="20798" y="186531"/>
                  <a:pt x="31750" y="186531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079500" y="2336800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样式应用流程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9527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1200" y="295275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422400" y="274320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应用"段落文字"样式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09065" y="3308350"/>
            <a:ext cx="1329880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只为</a:t>
            </a:r>
            <a:r>
              <a:rPr 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摘要正文和段落文字应用此样式→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选中文中段落点击应用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段落文字</a:t>
            </a:r>
            <a:r>
              <a:rPr lang="en-US" altLang="zh-CN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样式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再修改原来的标题样式（文章主要是段落文字和章节标题格式，如果全文没有设置标题格式且没有图表公式等特殊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格式，可以全选文章应用段落文字样式，然后逐一应用章节标题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样式。）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2000" y="38798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3" name="Text 11"/>
          <p:cNvSpPr/>
          <p:nvPr/>
        </p:nvSpPr>
        <p:spPr>
          <a:xfrm>
            <a:off x="711200" y="387985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422400" y="38798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逐级应用标题样式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22400" y="42354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章级标题（摘要、第一章等）→ 标题1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22400" y="45402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一级节标题（1.1、2.1等）→ 标题2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422400" y="48450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二级节标题（1.1.1、2.1.1等）→ 标题3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422400" y="51498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三级节标题（1.1.1.1等）→ 标题4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62000" y="57213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0" name="Text 18"/>
          <p:cNvSpPr/>
          <p:nvPr/>
        </p:nvSpPr>
        <p:spPr>
          <a:xfrm>
            <a:off x="711200" y="572135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22400" y="57213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特殊内容应用对应样式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422400" y="60769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引文→论文引文样式 | 脚注→脚注文本样式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62000" y="66484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4" name="Text 22"/>
          <p:cNvSpPr/>
          <p:nvPr/>
        </p:nvSpPr>
        <p:spPr>
          <a:xfrm>
            <a:off x="711200" y="664845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422400" y="6648450"/>
            <a:ext cx="8001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最后处理参考文献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422400" y="7097395"/>
            <a:ext cx="14325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选中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相应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参考文献条目 → 应用"参考文献"样式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（常用参考文献著录规则</a:t>
            </a:r>
            <a:r>
              <a:rPr lang="en-US" altLang="zh-CN" sz="1600" b="1" dirty="0">
                <a:solidFill>
                  <a:srgbClr val="FF0000"/>
                </a:solidFill>
                <a:sym typeface="+mn-ea"/>
              </a:rPr>
              <a:t>GB/T7714—2015</a:t>
            </a:r>
            <a:r>
              <a:rPr lang="zh-CN" altLang="en-US" sz="1600" b="1" dirty="0">
                <a:solidFill>
                  <a:srgbClr val="FF0000"/>
                </a:solidFill>
                <a:sym typeface="+mn-ea"/>
              </a:rPr>
              <a:t>。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列表采用“著者-出版年制”时，按著者字顺序和出版年排序，选中参考文献，在</a:t>
            </a:r>
            <a:r>
              <a:rPr lang="en-US" altLang="zh-CN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word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顶部菜单栏“开始”选项卡中，点击“排序”按钮</a:t>
            </a:r>
            <a:r>
              <a:rPr lang="en-US" altLang="zh-CN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Word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图标通常为 </a:t>
            </a:r>
            <a:r>
              <a:rPr lang="en-US" altLang="zh-CN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WPS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为</a:t>
            </a:r>
            <a:r>
              <a:rPr lang="en-US" altLang="zh-CN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，</a:t>
            </a:r>
            <a:r>
              <a:rPr lang="en-US" altLang="zh-CN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，选拼音类型升序，便可自动排序。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10383498" y="6807200"/>
            <a:ext cx="52578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08000" y="7823200"/>
            <a:ext cx="15240000" cy="1117600"/>
          </a:xfrm>
          <a:custGeom>
            <a:avLst/>
            <a:gdLst/>
            <a:ahLst/>
            <a:cxnLst/>
            <a:rect l="l" t="t" r="r" b="b"/>
            <a:pathLst>
              <a:path w="15240000" h="1117600">
                <a:moveTo>
                  <a:pt x="152396" y="0"/>
                </a:moveTo>
                <a:lnTo>
                  <a:pt x="15087604" y="0"/>
                </a:lnTo>
                <a:cubicBezTo>
                  <a:pt x="15171770" y="0"/>
                  <a:pt x="15240000" y="68230"/>
                  <a:pt x="15240000" y="152396"/>
                </a:cubicBezTo>
                <a:lnTo>
                  <a:pt x="15240000" y="965204"/>
                </a:lnTo>
                <a:cubicBezTo>
                  <a:pt x="15240000" y="1049370"/>
                  <a:pt x="15171770" y="1117600"/>
                  <a:pt x="15087604" y="1117600"/>
                </a:cubicBezTo>
                <a:lnTo>
                  <a:pt x="152396" y="1117600"/>
                </a:lnTo>
                <a:cubicBezTo>
                  <a:pt x="68286" y="1117600"/>
                  <a:pt x="0" y="1049314"/>
                  <a:pt x="0" y="9652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44" name="Shape 42"/>
          <p:cNvSpPr/>
          <p:nvPr/>
        </p:nvSpPr>
        <p:spPr>
          <a:xfrm>
            <a:off x="809625" y="81915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185961" y="49709"/>
                </a:moveTo>
                <a:cubicBezTo>
                  <a:pt x="193700" y="39067"/>
                  <a:pt x="191319" y="24185"/>
                  <a:pt x="180677" y="16446"/>
                </a:cubicBezTo>
                <a:cubicBezTo>
                  <a:pt x="170036" y="8706"/>
                  <a:pt x="155153" y="11088"/>
                  <a:pt x="147414" y="21729"/>
                </a:cubicBezTo>
                <a:lnTo>
                  <a:pt x="68535" y="130150"/>
                </a:lnTo>
                <a:lnTo>
                  <a:pt x="40630" y="102245"/>
                </a:lnTo>
                <a:cubicBezTo>
                  <a:pt x="31328" y="92943"/>
                  <a:pt x="16222" y="92943"/>
                  <a:pt x="6921" y="102245"/>
                </a:cubicBezTo>
                <a:cubicBezTo>
                  <a:pt x="-2381" y="111547"/>
                  <a:pt x="-2381" y="126653"/>
                  <a:pt x="6921" y="135954"/>
                </a:cubicBezTo>
                <a:lnTo>
                  <a:pt x="54546" y="183579"/>
                </a:lnTo>
                <a:cubicBezTo>
                  <a:pt x="59457" y="188491"/>
                  <a:pt x="66303" y="191021"/>
                  <a:pt x="73223" y="190500"/>
                </a:cubicBezTo>
                <a:cubicBezTo>
                  <a:pt x="80144" y="189979"/>
                  <a:pt x="86544" y="186407"/>
                  <a:pt x="90636" y="180752"/>
                </a:cubicBezTo>
                <a:lnTo>
                  <a:pt x="185886" y="49783"/>
                </a:lnTo>
                <a:close/>
                <a:moveTo>
                  <a:pt x="281211" y="150912"/>
                </a:moveTo>
                <a:cubicBezTo>
                  <a:pt x="288950" y="140271"/>
                  <a:pt x="286569" y="125388"/>
                  <a:pt x="275927" y="117649"/>
                </a:cubicBezTo>
                <a:cubicBezTo>
                  <a:pt x="265286" y="109910"/>
                  <a:pt x="250403" y="112291"/>
                  <a:pt x="242664" y="122932"/>
                </a:cubicBezTo>
                <a:lnTo>
                  <a:pt x="116160" y="296838"/>
                </a:lnTo>
                <a:lnTo>
                  <a:pt x="64443" y="245120"/>
                </a:lnTo>
                <a:cubicBezTo>
                  <a:pt x="55141" y="235818"/>
                  <a:pt x="40035" y="235818"/>
                  <a:pt x="30733" y="245120"/>
                </a:cubicBezTo>
                <a:cubicBezTo>
                  <a:pt x="21431" y="254422"/>
                  <a:pt x="21431" y="269528"/>
                  <a:pt x="30733" y="278829"/>
                </a:cubicBezTo>
                <a:lnTo>
                  <a:pt x="102171" y="350267"/>
                </a:lnTo>
                <a:cubicBezTo>
                  <a:pt x="107082" y="355178"/>
                  <a:pt x="113928" y="357708"/>
                  <a:pt x="120848" y="357188"/>
                </a:cubicBezTo>
                <a:cubicBezTo>
                  <a:pt x="127769" y="356667"/>
                  <a:pt x="134169" y="353095"/>
                  <a:pt x="138261" y="347439"/>
                </a:cubicBezTo>
                <a:lnTo>
                  <a:pt x="281136" y="150986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45" name="Text 43"/>
          <p:cNvSpPr/>
          <p:nvPr/>
        </p:nvSpPr>
        <p:spPr>
          <a:xfrm>
            <a:off x="1390650" y="8026400"/>
            <a:ext cx="8229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样式应用</a:t>
            </a:r>
            <a:endParaRPr lang="en-US" sz="18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1390650" y="8432800"/>
            <a:ext cx="900239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2">
                    <a:alpha val="90000"/>
                  </a:scheme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段落文字 → 标题1-4 → 特殊样式 → 参考文献 | 按此顺序操作格式不冲突、层级清晰</a:t>
            </a:r>
            <a:endParaRPr lang="en-US" dirty="0">
              <a:solidFill>
                <a:schemeClr val="bg2">
                  <a:alpha val="90000"/>
                </a:schemeClr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6025" y="7207250"/>
            <a:ext cx="34734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85" y="7156450"/>
            <a:ext cx="424815" cy="38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7. 目录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样式调整和目录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生成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Word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zh-CN" altLang="en-US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363980"/>
            <a:ext cx="8152765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自动生成符合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指南要求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的目录结构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，每次修改后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务必更新目录。</a:t>
            </a:r>
            <a:endParaRPr lang="zh-CN" altLang="en-US" sz="20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9067800" cy="6553200"/>
          </a:xfrm>
          <a:custGeom>
            <a:avLst/>
            <a:gdLst/>
            <a:ahLst/>
            <a:cxnLst/>
            <a:rect l="l" t="t" r="r" b="b"/>
            <a:pathLst>
              <a:path w="9067800" h="6553200">
                <a:moveTo>
                  <a:pt x="152427" y="0"/>
                </a:moveTo>
                <a:lnTo>
                  <a:pt x="8915373" y="0"/>
                </a:lnTo>
                <a:cubicBezTo>
                  <a:pt x="8999556" y="0"/>
                  <a:pt x="9067800" y="68244"/>
                  <a:pt x="9067800" y="152427"/>
                </a:cubicBezTo>
                <a:lnTo>
                  <a:pt x="9067800" y="6400773"/>
                </a:lnTo>
                <a:cubicBezTo>
                  <a:pt x="9067800" y="6484956"/>
                  <a:pt x="8999556" y="6553200"/>
                  <a:pt x="89153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793750" y="238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3812" y="71438"/>
                </a:moveTo>
                <a:cubicBezTo>
                  <a:pt x="36955" y="71438"/>
                  <a:pt x="47625" y="60767"/>
                  <a:pt x="47625" y="47625"/>
                </a:cubicBezTo>
                <a:cubicBezTo>
                  <a:pt x="47625" y="34483"/>
                  <a:pt x="36955" y="23812"/>
                  <a:pt x="23812" y="23812"/>
                </a:cubicBezTo>
                <a:cubicBezTo>
                  <a:pt x="10670" y="23812"/>
                  <a:pt x="0" y="34483"/>
                  <a:pt x="0" y="47625"/>
                </a:cubicBezTo>
                <a:cubicBezTo>
                  <a:pt x="0" y="60767"/>
                  <a:pt x="10670" y="71438"/>
                  <a:pt x="23812" y="71438"/>
                </a:cubicBezTo>
                <a:close/>
                <a:moveTo>
                  <a:pt x="95250" y="31750"/>
                </a:moveTo>
                <a:cubicBezTo>
                  <a:pt x="86469" y="31750"/>
                  <a:pt x="79375" y="38844"/>
                  <a:pt x="79375" y="47625"/>
                </a:cubicBezTo>
                <a:cubicBezTo>
                  <a:pt x="79375" y="56406"/>
                  <a:pt x="86469" y="63500"/>
                  <a:pt x="95250" y="63500"/>
                </a:cubicBezTo>
                <a:lnTo>
                  <a:pt x="238125" y="63500"/>
                </a:lnTo>
                <a:cubicBezTo>
                  <a:pt x="246906" y="63500"/>
                  <a:pt x="254000" y="56406"/>
                  <a:pt x="254000" y="47625"/>
                </a:cubicBezTo>
                <a:cubicBezTo>
                  <a:pt x="254000" y="38844"/>
                  <a:pt x="246906" y="31750"/>
                  <a:pt x="238125" y="31750"/>
                </a:cubicBezTo>
                <a:lnTo>
                  <a:pt x="95250" y="31750"/>
                </a:lnTo>
                <a:close/>
                <a:moveTo>
                  <a:pt x="95250" y="111125"/>
                </a:moveTo>
                <a:cubicBezTo>
                  <a:pt x="86469" y="111125"/>
                  <a:pt x="79375" y="118219"/>
                  <a:pt x="79375" y="127000"/>
                </a:cubicBezTo>
                <a:cubicBezTo>
                  <a:pt x="79375" y="135781"/>
                  <a:pt x="86469" y="142875"/>
                  <a:pt x="95250" y="142875"/>
                </a:cubicBezTo>
                <a:lnTo>
                  <a:pt x="238125" y="142875"/>
                </a:lnTo>
                <a:cubicBezTo>
                  <a:pt x="246906" y="142875"/>
                  <a:pt x="254000" y="135781"/>
                  <a:pt x="254000" y="127000"/>
                </a:cubicBezTo>
                <a:cubicBezTo>
                  <a:pt x="254000" y="118219"/>
                  <a:pt x="246906" y="111125"/>
                  <a:pt x="238125" y="111125"/>
                </a:cubicBezTo>
                <a:lnTo>
                  <a:pt x="95250" y="111125"/>
                </a:lnTo>
                <a:close/>
                <a:moveTo>
                  <a:pt x="95250" y="190500"/>
                </a:moveTo>
                <a:cubicBezTo>
                  <a:pt x="86469" y="190500"/>
                  <a:pt x="79375" y="197594"/>
                  <a:pt x="79375" y="206375"/>
                </a:cubicBezTo>
                <a:cubicBezTo>
                  <a:pt x="79375" y="215156"/>
                  <a:pt x="86469" y="222250"/>
                  <a:pt x="95250" y="222250"/>
                </a:cubicBezTo>
                <a:lnTo>
                  <a:pt x="238125" y="222250"/>
                </a:lnTo>
                <a:cubicBezTo>
                  <a:pt x="246906" y="222250"/>
                  <a:pt x="254000" y="215156"/>
                  <a:pt x="254000" y="206375"/>
                </a:cubicBezTo>
                <a:cubicBezTo>
                  <a:pt x="254000" y="197594"/>
                  <a:pt x="246906" y="190500"/>
                  <a:pt x="238125" y="190500"/>
                </a:cubicBezTo>
                <a:lnTo>
                  <a:pt x="95250" y="190500"/>
                </a:lnTo>
                <a:close/>
                <a:moveTo>
                  <a:pt x="23812" y="230188"/>
                </a:moveTo>
                <a:cubicBezTo>
                  <a:pt x="36955" y="230188"/>
                  <a:pt x="47625" y="219517"/>
                  <a:pt x="47625" y="206375"/>
                </a:cubicBezTo>
                <a:cubicBezTo>
                  <a:pt x="47625" y="193233"/>
                  <a:pt x="36955" y="182563"/>
                  <a:pt x="23812" y="182563"/>
                </a:cubicBezTo>
                <a:cubicBezTo>
                  <a:pt x="10670" y="182563"/>
                  <a:pt x="0" y="193233"/>
                  <a:pt x="0" y="206375"/>
                </a:cubicBezTo>
                <a:cubicBezTo>
                  <a:pt x="0" y="219517"/>
                  <a:pt x="10670" y="230188"/>
                  <a:pt x="23812" y="230188"/>
                </a:cubicBezTo>
                <a:close/>
                <a:moveTo>
                  <a:pt x="47625" y="127000"/>
                </a:moveTo>
                <a:cubicBezTo>
                  <a:pt x="47625" y="113858"/>
                  <a:pt x="36955" y="103188"/>
                  <a:pt x="23812" y="103188"/>
                </a:cubicBezTo>
                <a:cubicBezTo>
                  <a:pt x="10670" y="103188"/>
                  <a:pt x="0" y="113858"/>
                  <a:pt x="0" y="127000"/>
                </a:cubicBezTo>
                <a:cubicBezTo>
                  <a:pt x="0" y="140142"/>
                  <a:pt x="10670" y="150813"/>
                  <a:pt x="23812" y="150813"/>
                </a:cubicBezTo>
                <a:cubicBezTo>
                  <a:pt x="36955" y="150813"/>
                  <a:pt x="47625" y="140142"/>
                  <a:pt x="47625" y="1270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079500" y="2336800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目录生成操作流程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95144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95144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951442"/>
            <a:ext cx="2070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定位光标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20800" y="3429000"/>
            <a:ext cx="307086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将光标定位在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生成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“目录”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那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。输入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两字，样式设置为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标题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1”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2000" y="4089353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717550" y="4089353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0800" y="4089353"/>
            <a:ext cx="2578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打开目录对话框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320800" y="4578303"/>
            <a:ext cx="2578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引用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→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→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自定义目录</a:t>
            </a:r>
            <a:r>
              <a:rPr lang="zh-CN" alt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打开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窗口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62000" y="505390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7" name="Text 15"/>
          <p:cNvSpPr/>
          <p:nvPr/>
        </p:nvSpPr>
        <p:spPr>
          <a:xfrm>
            <a:off x="717550" y="5053909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20800" y="5147254"/>
            <a:ext cx="326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设置显示级别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320800" y="5502854"/>
            <a:ext cx="326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显示级别：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3（显示到二级节标题）</a:t>
            </a:r>
            <a:endParaRPr lang="en-US" sz="1600" dirty="0">
              <a:solidFill>
                <a:srgbClr val="5D6D7E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320800" y="5887720"/>
            <a:ext cx="326390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格式：来自模板 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点击“修改”按钮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打开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样式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窗口</a:t>
            </a:r>
            <a:endParaRPr lang="zh-CN" altLang="en-US" sz="1600" b="1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44220" y="661668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2" name="Text 20"/>
          <p:cNvSpPr/>
          <p:nvPr/>
        </p:nvSpPr>
        <p:spPr>
          <a:xfrm>
            <a:off x="744220" y="6616685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320800" y="6905625"/>
            <a:ext cx="811784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目录1（章标题）：黑体小四、固定行距20磅、段前6磅、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段前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磅，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左对齐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（如右图）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1320800" y="7261210"/>
            <a:ext cx="6096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目录2（一级节）：宋体小四、固定行距20磅、左缩进1字符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320800" y="7616810"/>
            <a:ext cx="6096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目录3（二级节）：宋体小四、固定行距20磅、左缩进2字符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62000" y="789239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8" name="Text 26"/>
          <p:cNvSpPr/>
          <p:nvPr/>
        </p:nvSpPr>
        <p:spPr>
          <a:xfrm>
            <a:off x="717550" y="7892391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20800" y="7959066"/>
            <a:ext cx="5207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后期清理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20800" y="8234656"/>
            <a:ext cx="5207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生成目录后，手动删除"摘要"、"ABSTRACT"、"目录"条目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9773898" y="7924794"/>
            <a:ext cx="5969000" cy="711200"/>
          </a:xfrm>
          <a:custGeom>
            <a:avLst/>
            <a:gdLst/>
            <a:ahLst/>
            <a:cxnLst/>
            <a:rect l="l" t="t" r="r" b="b"/>
            <a:pathLst>
              <a:path w="5969000" h="711200">
                <a:moveTo>
                  <a:pt x="152403" y="0"/>
                </a:moveTo>
                <a:lnTo>
                  <a:pt x="5816597" y="0"/>
                </a:lnTo>
                <a:cubicBezTo>
                  <a:pt x="5900767" y="0"/>
                  <a:pt x="5969000" y="68233"/>
                  <a:pt x="5969000" y="152403"/>
                </a:cubicBezTo>
                <a:lnTo>
                  <a:pt x="5969000" y="558797"/>
                </a:lnTo>
                <a:cubicBezTo>
                  <a:pt x="5969000" y="642967"/>
                  <a:pt x="5900767" y="711200"/>
                  <a:pt x="5816597" y="711200"/>
                </a:cubicBezTo>
                <a:lnTo>
                  <a:pt x="152403" y="711200"/>
                </a:lnTo>
                <a:cubicBezTo>
                  <a:pt x="68290" y="711200"/>
                  <a:pt x="0" y="642910"/>
                  <a:pt x="0" y="558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50" name="Shape 48"/>
          <p:cNvSpPr/>
          <p:nvPr/>
        </p:nvSpPr>
        <p:spPr>
          <a:xfrm>
            <a:off x="10002498" y="817879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0"/>
                </a:moveTo>
                <a:cubicBezTo>
                  <a:pt x="107434" y="0"/>
                  <a:pt x="112792" y="3215"/>
                  <a:pt x="115570" y="8334"/>
                </a:cubicBezTo>
                <a:lnTo>
                  <a:pt x="201295" y="167084"/>
                </a:lnTo>
                <a:cubicBezTo>
                  <a:pt x="203954" y="172006"/>
                  <a:pt x="203835" y="177959"/>
                  <a:pt x="200978" y="182761"/>
                </a:cubicBezTo>
                <a:cubicBezTo>
                  <a:pt x="198120" y="187563"/>
                  <a:pt x="192921" y="190500"/>
                  <a:pt x="187325" y="190500"/>
                </a:cubicBezTo>
                <a:lnTo>
                  <a:pt x="15875" y="190500"/>
                </a:lnTo>
                <a:cubicBezTo>
                  <a:pt x="10279" y="190500"/>
                  <a:pt x="5120" y="187563"/>
                  <a:pt x="2223" y="182761"/>
                </a:cubicBezTo>
                <a:cubicBezTo>
                  <a:pt x="-675" y="177959"/>
                  <a:pt x="-754" y="172006"/>
                  <a:pt x="1905" y="167084"/>
                </a:cubicBezTo>
                <a:lnTo>
                  <a:pt x="87630" y="8334"/>
                </a:lnTo>
                <a:cubicBezTo>
                  <a:pt x="90408" y="3215"/>
                  <a:pt x="95766" y="0"/>
                  <a:pt x="101600" y="0"/>
                </a:cubicBezTo>
                <a:close/>
                <a:moveTo>
                  <a:pt x="101600" y="66675"/>
                </a:moveTo>
                <a:cubicBezTo>
                  <a:pt x="96322" y="66675"/>
                  <a:pt x="92075" y="70922"/>
                  <a:pt x="92075" y="76200"/>
                </a:cubicBezTo>
                <a:lnTo>
                  <a:pt x="92075" y="120650"/>
                </a:lnTo>
                <a:cubicBezTo>
                  <a:pt x="92075" y="125928"/>
                  <a:pt x="96322" y="130175"/>
                  <a:pt x="101600" y="130175"/>
                </a:cubicBezTo>
                <a:cubicBezTo>
                  <a:pt x="106878" y="130175"/>
                  <a:pt x="111125" y="125928"/>
                  <a:pt x="111125" y="120650"/>
                </a:cubicBezTo>
                <a:lnTo>
                  <a:pt x="111125" y="76200"/>
                </a:lnTo>
                <a:cubicBezTo>
                  <a:pt x="111125" y="70922"/>
                  <a:pt x="106878" y="66675"/>
                  <a:pt x="101600" y="66675"/>
                </a:cubicBezTo>
                <a:close/>
                <a:moveTo>
                  <a:pt x="112197" y="152400"/>
                </a:moveTo>
                <a:cubicBezTo>
                  <a:pt x="112438" y="148467"/>
                  <a:pt x="110476" y="144724"/>
                  <a:pt x="107104" y="142685"/>
                </a:cubicBezTo>
                <a:cubicBezTo>
                  <a:pt x="103732" y="140645"/>
                  <a:pt x="99507" y="140645"/>
                  <a:pt x="96135" y="142685"/>
                </a:cubicBezTo>
                <a:cubicBezTo>
                  <a:pt x="92764" y="144724"/>
                  <a:pt x="90802" y="148467"/>
                  <a:pt x="91043" y="152400"/>
                </a:cubicBezTo>
                <a:cubicBezTo>
                  <a:pt x="90802" y="156333"/>
                  <a:pt x="92764" y="160076"/>
                  <a:pt x="96135" y="162115"/>
                </a:cubicBezTo>
                <a:cubicBezTo>
                  <a:pt x="99507" y="164155"/>
                  <a:pt x="103732" y="164155"/>
                  <a:pt x="107104" y="162115"/>
                </a:cubicBezTo>
                <a:cubicBezTo>
                  <a:pt x="110476" y="160076"/>
                  <a:pt x="112438" y="156333"/>
                  <a:pt x="112197" y="1524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51" name="Text 49"/>
          <p:cNvSpPr/>
          <p:nvPr/>
        </p:nvSpPr>
        <p:spPr>
          <a:xfrm>
            <a:off x="10332698" y="8127994"/>
            <a:ext cx="5308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重要：</a:t>
            </a: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只删除目录中的条目，不删除文档中的原标题</a:t>
            </a:r>
            <a:endParaRPr lang="en-US" sz="1600" dirty="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rcRect l="43134"/>
          <a:stretch>
            <a:fillRect/>
          </a:stretch>
        </p:blipFill>
        <p:spPr>
          <a:xfrm>
            <a:off x="10002520" y="2364105"/>
            <a:ext cx="2219325" cy="5337175"/>
          </a:xfrm>
          <a:prstGeom prst="rect">
            <a:avLst/>
          </a:prstGeom>
          <a:ln w="28575" cmpd="sng">
            <a:solidFill>
              <a:srgbClr val="8DAAC2"/>
            </a:solidFill>
            <a:prstDash val="solid"/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rcRect r="20421"/>
          <a:stretch>
            <a:fillRect/>
          </a:stretch>
        </p:blipFill>
        <p:spPr>
          <a:xfrm>
            <a:off x="12267565" y="2364105"/>
            <a:ext cx="4028440" cy="534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5" name="圆角矩形 44"/>
          <p:cNvSpPr/>
          <p:nvPr/>
        </p:nvSpPr>
        <p:spPr>
          <a:xfrm>
            <a:off x="7825105" y="5498465"/>
            <a:ext cx="574040" cy="34734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1488420" y="5745480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3413740" y="5743575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13324205" y="7304405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3324205" y="2285365"/>
            <a:ext cx="501015" cy="33274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641475" y="481330"/>
            <a:ext cx="15341600" cy="5988685"/>
            <a:chOff x="800" y="800"/>
            <a:chExt cx="24160" cy="9431"/>
          </a:xfrm>
        </p:grpSpPr>
        <p:sp>
          <p:nvSpPr>
            <p:cNvPr id="2" name="Text 0"/>
            <p:cNvSpPr/>
            <p:nvPr/>
          </p:nvSpPr>
          <p:spPr>
            <a:xfrm>
              <a:off x="800" y="800"/>
              <a:ext cx="2416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kern="0" spc="80" dirty="0">
                  <a:solidFill>
                    <a:srgbClr val="E67E2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CHAPTER 01 · 样式系统</a:t>
              </a:r>
              <a:endParaRPr lang="en-US" sz="1600" dirty="0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3" y="2877"/>
              <a:ext cx="4303" cy="73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5" name="圆角矩形 64"/>
            <p:cNvSpPr/>
            <p:nvPr/>
          </p:nvSpPr>
          <p:spPr>
            <a:xfrm>
              <a:off x="6885" y="3353"/>
              <a:ext cx="948" cy="72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238750" y="6101715"/>
            <a:ext cx="546100" cy="50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334135" y="1568872"/>
            <a:ext cx="15193010" cy="5316433"/>
            <a:chOff x="211" y="2471"/>
            <a:chExt cx="23926" cy="8372"/>
          </a:xfrm>
        </p:grpSpPr>
        <p:sp>
          <p:nvSpPr>
            <p:cNvPr id="23" name="Text 21"/>
            <p:cNvSpPr/>
            <p:nvPr/>
          </p:nvSpPr>
          <p:spPr>
            <a:xfrm>
              <a:off x="211" y="10315"/>
              <a:ext cx="13040" cy="528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修改目录样式</a:t>
              </a:r>
              <a:r>
                <a:rPr lang="en-US" sz="1600" b="1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（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再</a:t>
              </a:r>
              <a:r>
                <a:rPr 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点击</a:t>
              </a:r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样式</a:t>
              </a:r>
              <a:r>
                <a:rPr lang="en-US" altLang="zh-CN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窗口的</a:t>
              </a:r>
              <a:r>
                <a:rPr lang="en-US" altLang="zh-CN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</a:t>
              </a:r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修改”按钮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打开</a:t>
              </a:r>
              <a:r>
                <a:rPr lang="en-US" altLang="zh-CN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“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修改样式</a:t>
              </a:r>
              <a:r>
                <a:rPr lang="en-US" altLang="zh-CN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”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窗口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设置</a:t>
              </a:r>
              <a:r>
                <a:rPr lang="zh-CN" alt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字体段落</a:t>
              </a:r>
              <a:r>
                <a:rPr lang="zh-CN" altLang="en-US" sz="1600" b="1" dirty="0">
                  <a:solidFill>
                    <a:schemeClr val="tx1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格式</a:t>
              </a:r>
              <a:r>
                <a:rPr lang="en-US" sz="16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）</a:t>
              </a:r>
              <a:endParaRPr 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 rot="0">
              <a:off x="8751" y="3680"/>
              <a:ext cx="4414" cy="5961"/>
              <a:chOff x="14109" y="2707"/>
              <a:chExt cx="6267" cy="6451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09" y="2707"/>
                <a:ext cx="6267" cy="64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cxnSp>
            <p:nvCxnSpPr>
              <p:cNvPr id="54" name="直接箭头连接符 53"/>
              <p:cNvCxnSpPr/>
              <p:nvPr/>
            </p:nvCxnSpPr>
            <p:spPr>
              <a:xfrm>
                <a:off x="18405" y="7124"/>
                <a:ext cx="886" cy="915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34" name="圆角矩形 33"/>
            <p:cNvSpPr/>
            <p:nvPr/>
          </p:nvSpPr>
          <p:spPr>
            <a:xfrm>
              <a:off x="8447" y="3555"/>
              <a:ext cx="675" cy="523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10718" y="2834"/>
              <a:ext cx="789" cy="47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220" y="9755"/>
              <a:ext cx="1227" cy="416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7" name="直接箭头连接符 66"/>
            <p:cNvCxnSpPr/>
            <p:nvPr/>
          </p:nvCxnSpPr>
          <p:spPr>
            <a:xfrm flipH="1">
              <a:off x="11507" y="2471"/>
              <a:ext cx="707" cy="46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1680" y="2708"/>
              <a:ext cx="721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" pitchFamily="34" charset="-120"/>
                  <a:sym typeface="+mn-ea"/>
                </a:rPr>
                <a:t>①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140" y="3449"/>
              <a:ext cx="1806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" pitchFamily="34" charset="-120"/>
                  <a:sym typeface="+mn-ea"/>
                </a:rPr>
                <a:t>②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337" y="8518"/>
              <a:ext cx="1280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MiSans" pitchFamily="34" charset="-120"/>
                  <a:sym typeface="+mn-ea"/>
                </a:rPr>
                <a:t>④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MiSans" pitchFamily="34" charset="-120"/>
                <a:sym typeface="+mn-ea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058525" y="5743575"/>
            <a:ext cx="547370" cy="7264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4192885" y="7304405"/>
            <a:ext cx="570230" cy="42100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4233525" y="5745480"/>
            <a:ext cx="529590" cy="3403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9956165" y="2951480"/>
            <a:ext cx="376555" cy="3206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8947785" y="5498446"/>
            <a:ext cx="501015" cy="33272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7119620" y="4883150"/>
            <a:ext cx="705485" cy="52578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14103350" y="2745105"/>
            <a:ext cx="501015" cy="33274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13413740" y="3968750"/>
            <a:ext cx="1300480" cy="6254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9840" y="504825"/>
            <a:ext cx="4323080" cy="599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01 · 样式系统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7. 目录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样式调整和目录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生成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WPS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zh-CN" altLang="en-US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363980"/>
            <a:ext cx="8152765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自动生成符合规范的目录结构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，每次修改后及时更新目录。</a:t>
            </a:r>
            <a:endParaRPr lang="zh-CN" altLang="en-US" sz="20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9067800" cy="6553200"/>
          </a:xfrm>
          <a:custGeom>
            <a:avLst/>
            <a:gdLst/>
            <a:ahLst/>
            <a:cxnLst/>
            <a:rect l="l" t="t" r="r" b="b"/>
            <a:pathLst>
              <a:path w="9067800" h="6553200">
                <a:moveTo>
                  <a:pt x="152427" y="0"/>
                </a:moveTo>
                <a:lnTo>
                  <a:pt x="8915373" y="0"/>
                </a:lnTo>
                <a:cubicBezTo>
                  <a:pt x="8999556" y="0"/>
                  <a:pt x="9067800" y="68244"/>
                  <a:pt x="9067800" y="152427"/>
                </a:cubicBezTo>
                <a:lnTo>
                  <a:pt x="9067800" y="6400773"/>
                </a:lnTo>
                <a:cubicBezTo>
                  <a:pt x="9067800" y="6484956"/>
                  <a:pt x="8999556" y="6553200"/>
                  <a:pt x="89153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93750" y="238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3812" y="71438"/>
                </a:moveTo>
                <a:cubicBezTo>
                  <a:pt x="36955" y="71438"/>
                  <a:pt x="47625" y="60767"/>
                  <a:pt x="47625" y="47625"/>
                </a:cubicBezTo>
                <a:cubicBezTo>
                  <a:pt x="47625" y="34483"/>
                  <a:pt x="36955" y="23812"/>
                  <a:pt x="23812" y="23812"/>
                </a:cubicBezTo>
                <a:cubicBezTo>
                  <a:pt x="10670" y="23812"/>
                  <a:pt x="0" y="34483"/>
                  <a:pt x="0" y="47625"/>
                </a:cubicBezTo>
                <a:cubicBezTo>
                  <a:pt x="0" y="60767"/>
                  <a:pt x="10670" y="71438"/>
                  <a:pt x="23812" y="71438"/>
                </a:cubicBezTo>
                <a:close/>
                <a:moveTo>
                  <a:pt x="95250" y="31750"/>
                </a:moveTo>
                <a:cubicBezTo>
                  <a:pt x="86469" y="31750"/>
                  <a:pt x="79375" y="38844"/>
                  <a:pt x="79375" y="47625"/>
                </a:cubicBezTo>
                <a:cubicBezTo>
                  <a:pt x="79375" y="56406"/>
                  <a:pt x="86469" y="63500"/>
                  <a:pt x="95250" y="63500"/>
                </a:cubicBezTo>
                <a:lnTo>
                  <a:pt x="238125" y="63500"/>
                </a:lnTo>
                <a:cubicBezTo>
                  <a:pt x="246906" y="63500"/>
                  <a:pt x="254000" y="56406"/>
                  <a:pt x="254000" y="47625"/>
                </a:cubicBezTo>
                <a:cubicBezTo>
                  <a:pt x="254000" y="38844"/>
                  <a:pt x="246906" y="31750"/>
                  <a:pt x="238125" y="31750"/>
                </a:cubicBezTo>
                <a:lnTo>
                  <a:pt x="95250" y="31750"/>
                </a:lnTo>
                <a:close/>
                <a:moveTo>
                  <a:pt x="95250" y="111125"/>
                </a:moveTo>
                <a:cubicBezTo>
                  <a:pt x="86469" y="111125"/>
                  <a:pt x="79375" y="118219"/>
                  <a:pt x="79375" y="127000"/>
                </a:cubicBezTo>
                <a:cubicBezTo>
                  <a:pt x="79375" y="135781"/>
                  <a:pt x="86469" y="142875"/>
                  <a:pt x="95250" y="142875"/>
                </a:cubicBezTo>
                <a:lnTo>
                  <a:pt x="238125" y="142875"/>
                </a:lnTo>
                <a:cubicBezTo>
                  <a:pt x="246906" y="142875"/>
                  <a:pt x="254000" y="135781"/>
                  <a:pt x="254000" y="127000"/>
                </a:cubicBezTo>
                <a:cubicBezTo>
                  <a:pt x="254000" y="118219"/>
                  <a:pt x="246906" y="111125"/>
                  <a:pt x="238125" y="111125"/>
                </a:cubicBezTo>
                <a:lnTo>
                  <a:pt x="95250" y="111125"/>
                </a:lnTo>
                <a:close/>
                <a:moveTo>
                  <a:pt x="95250" y="190500"/>
                </a:moveTo>
                <a:cubicBezTo>
                  <a:pt x="86469" y="190500"/>
                  <a:pt x="79375" y="197594"/>
                  <a:pt x="79375" y="206375"/>
                </a:cubicBezTo>
                <a:cubicBezTo>
                  <a:pt x="79375" y="215156"/>
                  <a:pt x="86469" y="222250"/>
                  <a:pt x="95250" y="222250"/>
                </a:cubicBezTo>
                <a:lnTo>
                  <a:pt x="238125" y="222250"/>
                </a:lnTo>
                <a:cubicBezTo>
                  <a:pt x="246906" y="222250"/>
                  <a:pt x="254000" y="215156"/>
                  <a:pt x="254000" y="206375"/>
                </a:cubicBezTo>
                <a:cubicBezTo>
                  <a:pt x="254000" y="197594"/>
                  <a:pt x="246906" y="190500"/>
                  <a:pt x="238125" y="190500"/>
                </a:cubicBezTo>
                <a:lnTo>
                  <a:pt x="95250" y="190500"/>
                </a:lnTo>
                <a:close/>
                <a:moveTo>
                  <a:pt x="23812" y="230188"/>
                </a:moveTo>
                <a:cubicBezTo>
                  <a:pt x="36955" y="230188"/>
                  <a:pt x="47625" y="219517"/>
                  <a:pt x="47625" y="206375"/>
                </a:cubicBezTo>
                <a:cubicBezTo>
                  <a:pt x="47625" y="193233"/>
                  <a:pt x="36955" y="182563"/>
                  <a:pt x="23812" y="182563"/>
                </a:cubicBezTo>
                <a:cubicBezTo>
                  <a:pt x="10670" y="182563"/>
                  <a:pt x="0" y="193233"/>
                  <a:pt x="0" y="206375"/>
                </a:cubicBezTo>
                <a:cubicBezTo>
                  <a:pt x="0" y="219517"/>
                  <a:pt x="10670" y="230188"/>
                  <a:pt x="23812" y="230188"/>
                </a:cubicBezTo>
                <a:close/>
                <a:moveTo>
                  <a:pt x="47625" y="127000"/>
                </a:moveTo>
                <a:cubicBezTo>
                  <a:pt x="47625" y="113858"/>
                  <a:pt x="36955" y="103188"/>
                  <a:pt x="23812" y="103188"/>
                </a:cubicBezTo>
                <a:cubicBezTo>
                  <a:pt x="10670" y="103188"/>
                  <a:pt x="0" y="113858"/>
                  <a:pt x="0" y="127000"/>
                </a:cubicBezTo>
                <a:cubicBezTo>
                  <a:pt x="0" y="140142"/>
                  <a:pt x="10670" y="150813"/>
                  <a:pt x="23812" y="150813"/>
                </a:cubicBezTo>
                <a:cubicBezTo>
                  <a:pt x="36955" y="150813"/>
                  <a:pt x="47625" y="140142"/>
                  <a:pt x="47625" y="1270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079500" y="2336800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目录生成操作流程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95144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95144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951442"/>
            <a:ext cx="2070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定位光标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20800" y="3429000"/>
            <a:ext cx="307086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将光标定位在“目录”页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。输入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两字，样式设置为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标题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1”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2000" y="4089353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/>
          <p:cNvSpPr/>
          <p:nvPr/>
        </p:nvSpPr>
        <p:spPr>
          <a:xfrm>
            <a:off x="717550" y="4089353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0800" y="4089353"/>
            <a:ext cx="2578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打开目录对话框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505390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7" name="Text 15"/>
          <p:cNvSpPr/>
          <p:nvPr/>
        </p:nvSpPr>
        <p:spPr>
          <a:xfrm>
            <a:off x="717550" y="5053909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20800" y="5147310"/>
            <a:ext cx="3507105" cy="3022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设置显示级别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（如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熟悉略去第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4-6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320800" y="5449514"/>
            <a:ext cx="326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显示级别：3（显示到二级节标题）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20800" y="6045200"/>
            <a:ext cx="3526790" cy="4114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格式：来自模板 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点击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选项</a:t>
            </a:r>
            <a:r>
              <a:rPr 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按钮</a:t>
            </a:r>
            <a:endParaRPr lang="en-US" sz="16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打开</a:t>
            </a:r>
            <a:r>
              <a:rPr lang="en-US" altLang="zh-CN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目录选项</a:t>
            </a:r>
            <a:r>
              <a:rPr lang="en-US" altLang="zh-CN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窗口，确认</a:t>
            </a:r>
            <a:r>
              <a:rPr lang="zh-CN" altLang="en-US" sz="16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显示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目录关联样式标题</a:t>
            </a:r>
            <a:r>
              <a:rPr lang="en-US" altLang="zh-CN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、</a:t>
            </a:r>
            <a:r>
              <a:rPr lang="en-US" altLang="zh-CN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、</a:t>
            </a:r>
            <a:r>
              <a:rPr lang="en-US" altLang="zh-CN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r>
              <a:rPr lang="zh-CN" altLang="en-US" sz="16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点击</a:t>
            </a:r>
            <a:r>
              <a:rPr lang="zh-CN" alt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取消关闭。</a:t>
            </a:r>
            <a:endParaRPr lang="zh-CN" altLang="en-US" sz="16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44220" y="661668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2" name="Text 20"/>
          <p:cNvSpPr/>
          <p:nvPr/>
        </p:nvSpPr>
        <p:spPr>
          <a:xfrm>
            <a:off x="744220" y="6616685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320800" y="6723365"/>
            <a:ext cx="6096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修改目录样式</a:t>
            </a:r>
            <a:r>
              <a:rPr lang="en-US" sz="1600" b="1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zh-CN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在样式库找到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、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、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样式</a:t>
            </a:r>
            <a:r>
              <a:rPr lang="en-US" alt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设置</a:t>
            </a:r>
            <a:r>
              <a:rPr lang="zh-CN" alt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字体段落</a:t>
            </a:r>
            <a:r>
              <a:rPr lang="zh-CN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格式</a:t>
            </a:r>
            <a:r>
              <a:rPr lang="en-US" sz="16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endParaRPr lang="en-US" sz="16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320800" y="7012290"/>
            <a:ext cx="6096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目录1（章标题）：黑体小四、固定行距20磅、段前6磅、左对齐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320800" y="7251065"/>
            <a:ext cx="8681720" cy="4000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目录2（一级节）：宋体小四、固定行距20磅、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文本之前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缩进1字符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（和目录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缩进不同如右图）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320800" y="7616810"/>
            <a:ext cx="6096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目录3（二级节）：宋体小四、固定行距20磅、左缩进2字符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62000" y="789239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8" name="Text 26"/>
          <p:cNvSpPr/>
          <p:nvPr/>
        </p:nvSpPr>
        <p:spPr>
          <a:xfrm>
            <a:off x="717550" y="7892391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20800" y="7959066"/>
            <a:ext cx="5207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后期清理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320800" y="8234656"/>
            <a:ext cx="5207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生成目录后，手动删除"摘要"、"ABSTRACT"、"目录"条目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9773898" y="7924794"/>
            <a:ext cx="5969000" cy="711200"/>
          </a:xfrm>
          <a:custGeom>
            <a:avLst/>
            <a:gdLst/>
            <a:ahLst/>
            <a:cxnLst/>
            <a:rect l="l" t="t" r="r" b="b"/>
            <a:pathLst>
              <a:path w="5969000" h="711200">
                <a:moveTo>
                  <a:pt x="152403" y="0"/>
                </a:moveTo>
                <a:lnTo>
                  <a:pt x="5816597" y="0"/>
                </a:lnTo>
                <a:cubicBezTo>
                  <a:pt x="5900767" y="0"/>
                  <a:pt x="5969000" y="68233"/>
                  <a:pt x="5969000" y="152403"/>
                </a:cubicBezTo>
                <a:lnTo>
                  <a:pt x="5969000" y="558797"/>
                </a:lnTo>
                <a:cubicBezTo>
                  <a:pt x="5969000" y="642967"/>
                  <a:pt x="5900767" y="711200"/>
                  <a:pt x="5816597" y="711200"/>
                </a:cubicBezTo>
                <a:lnTo>
                  <a:pt x="152403" y="711200"/>
                </a:lnTo>
                <a:cubicBezTo>
                  <a:pt x="68290" y="711200"/>
                  <a:pt x="0" y="642910"/>
                  <a:pt x="0" y="558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50" name="Shape 48"/>
          <p:cNvSpPr/>
          <p:nvPr/>
        </p:nvSpPr>
        <p:spPr>
          <a:xfrm>
            <a:off x="10002498" y="817879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0"/>
                </a:moveTo>
                <a:cubicBezTo>
                  <a:pt x="107434" y="0"/>
                  <a:pt x="112792" y="3215"/>
                  <a:pt x="115570" y="8334"/>
                </a:cubicBezTo>
                <a:lnTo>
                  <a:pt x="201295" y="167084"/>
                </a:lnTo>
                <a:cubicBezTo>
                  <a:pt x="203954" y="172006"/>
                  <a:pt x="203835" y="177959"/>
                  <a:pt x="200978" y="182761"/>
                </a:cubicBezTo>
                <a:cubicBezTo>
                  <a:pt x="198120" y="187563"/>
                  <a:pt x="192921" y="190500"/>
                  <a:pt x="187325" y="190500"/>
                </a:cubicBezTo>
                <a:lnTo>
                  <a:pt x="15875" y="190500"/>
                </a:lnTo>
                <a:cubicBezTo>
                  <a:pt x="10279" y="190500"/>
                  <a:pt x="5120" y="187563"/>
                  <a:pt x="2223" y="182761"/>
                </a:cubicBezTo>
                <a:cubicBezTo>
                  <a:pt x="-675" y="177959"/>
                  <a:pt x="-754" y="172006"/>
                  <a:pt x="1905" y="167084"/>
                </a:cubicBezTo>
                <a:lnTo>
                  <a:pt x="87630" y="8334"/>
                </a:lnTo>
                <a:cubicBezTo>
                  <a:pt x="90408" y="3215"/>
                  <a:pt x="95766" y="0"/>
                  <a:pt x="101600" y="0"/>
                </a:cubicBezTo>
                <a:close/>
                <a:moveTo>
                  <a:pt x="101600" y="66675"/>
                </a:moveTo>
                <a:cubicBezTo>
                  <a:pt x="96322" y="66675"/>
                  <a:pt x="92075" y="70922"/>
                  <a:pt x="92075" y="76200"/>
                </a:cubicBezTo>
                <a:lnTo>
                  <a:pt x="92075" y="120650"/>
                </a:lnTo>
                <a:cubicBezTo>
                  <a:pt x="92075" y="125928"/>
                  <a:pt x="96322" y="130175"/>
                  <a:pt x="101600" y="130175"/>
                </a:cubicBezTo>
                <a:cubicBezTo>
                  <a:pt x="106878" y="130175"/>
                  <a:pt x="111125" y="125928"/>
                  <a:pt x="111125" y="120650"/>
                </a:cubicBezTo>
                <a:lnTo>
                  <a:pt x="111125" y="76200"/>
                </a:lnTo>
                <a:cubicBezTo>
                  <a:pt x="111125" y="70922"/>
                  <a:pt x="106878" y="66675"/>
                  <a:pt x="101600" y="66675"/>
                </a:cubicBezTo>
                <a:close/>
                <a:moveTo>
                  <a:pt x="112197" y="152400"/>
                </a:moveTo>
                <a:cubicBezTo>
                  <a:pt x="112438" y="148467"/>
                  <a:pt x="110476" y="144724"/>
                  <a:pt x="107104" y="142685"/>
                </a:cubicBezTo>
                <a:cubicBezTo>
                  <a:pt x="103732" y="140645"/>
                  <a:pt x="99507" y="140645"/>
                  <a:pt x="96135" y="142685"/>
                </a:cubicBezTo>
                <a:cubicBezTo>
                  <a:pt x="92764" y="144724"/>
                  <a:pt x="90802" y="148467"/>
                  <a:pt x="91043" y="152400"/>
                </a:cubicBezTo>
                <a:cubicBezTo>
                  <a:pt x="90802" y="156333"/>
                  <a:pt x="92764" y="160076"/>
                  <a:pt x="96135" y="162115"/>
                </a:cubicBezTo>
                <a:cubicBezTo>
                  <a:pt x="99507" y="164155"/>
                  <a:pt x="103732" y="164155"/>
                  <a:pt x="107104" y="162115"/>
                </a:cubicBezTo>
                <a:cubicBezTo>
                  <a:pt x="110476" y="160076"/>
                  <a:pt x="112438" y="156333"/>
                  <a:pt x="112197" y="1524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51" name="Text 49"/>
          <p:cNvSpPr/>
          <p:nvPr/>
        </p:nvSpPr>
        <p:spPr>
          <a:xfrm>
            <a:off x="10332698" y="8127994"/>
            <a:ext cx="5308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重要：</a:t>
            </a: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只删除目录中的条目，不删除文档中的原标题</a:t>
            </a:r>
            <a:endParaRPr lang="en-US" sz="16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669155" y="1449070"/>
            <a:ext cx="4274185" cy="5207893"/>
            <a:chOff x="10926" y="3367"/>
            <a:chExt cx="6731" cy="8201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6" y="3982"/>
              <a:ext cx="5795" cy="73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41" name="组合 40"/>
            <p:cNvGrpSpPr/>
            <p:nvPr/>
          </p:nvGrpSpPr>
          <p:grpSpPr>
            <a:xfrm>
              <a:off x="16161" y="3367"/>
              <a:ext cx="1496" cy="1113"/>
              <a:chOff x="10193" y="2093"/>
              <a:chExt cx="1496" cy="1113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10193" y="2561"/>
                <a:ext cx="789" cy="645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 w="28575" cmpd="sng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箭头连接符 66"/>
              <p:cNvCxnSpPr/>
              <p:nvPr/>
            </p:nvCxnSpPr>
            <p:spPr>
              <a:xfrm flipH="1">
                <a:off x="10982" y="2093"/>
                <a:ext cx="707" cy="46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65" name="圆角矩形 64"/>
            <p:cNvSpPr/>
            <p:nvPr/>
          </p:nvSpPr>
          <p:spPr>
            <a:xfrm>
              <a:off x="10926" y="4572"/>
              <a:ext cx="948" cy="72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1430" y="10923"/>
              <a:ext cx="1227" cy="645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rcRect r="5284"/>
          <a:stretch>
            <a:fillRect/>
          </a:stretch>
        </p:blipFill>
        <p:spPr>
          <a:xfrm>
            <a:off x="7040880" y="3083560"/>
            <a:ext cx="4255135" cy="3428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7" name="直接箭头连接符 46"/>
          <p:cNvCxnSpPr/>
          <p:nvPr/>
        </p:nvCxnSpPr>
        <p:spPr>
          <a:xfrm>
            <a:off x="6349030" y="4495587"/>
            <a:ext cx="68135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2160885" y="487680"/>
            <a:ext cx="2491105" cy="1351915"/>
            <a:chOff x="19525" y="768"/>
            <a:chExt cx="3923" cy="2129"/>
          </a:xfrm>
        </p:grpSpPr>
        <p:sp>
          <p:nvSpPr>
            <p:cNvPr id="53" name="圆角矩形 52"/>
            <p:cNvSpPr/>
            <p:nvPr/>
          </p:nvSpPr>
          <p:spPr>
            <a:xfrm>
              <a:off x="22033" y="768"/>
              <a:ext cx="1415" cy="80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9525" y="2252"/>
              <a:ext cx="1227" cy="645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圆角矩形 60"/>
          <p:cNvSpPr/>
          <p:nvPr/>
        </p:nvSpPr>
        <p:spPr>
          <a:xfrm>
            <a:off x="6892925" y="2962275"/>
            <a:ext cx="501015" cy="41021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13"/>
          <p:cNvSpPr/>
          <p:nvPr/>
        </p:nvSpPr>
        <p:spPr>
          <a:xfrm>
            <a:off x="1320800" y="4578303"/>
            <a:ext cx="2578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引用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→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→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自定义目录</a:t>
            </a:r>
            <a:r>
              <a:rPr lang="zh-CN" alt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打开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窗口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cxnSp>
        <p:nvCxnSpPr>
          <p:cNvPr id="66" name="直接箭头连接符 65"/>
          <p:cNvCxnSpPr/>
          <p:nvPr/>
        </p:nvCxnSpPr>
        <p:spPr>
          <a:xfrm>
            <a:off x="3796330" y="4958502"/>
            <a:ext cx="1193165" cy="12693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494395" y="1768475"/>
            <a:ext cx="6038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92600" y="2195195"/>
            <a:ext cx="696595" cy="6731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06745" y="622808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601585" y="3026410"/>
            <a:ext cx="559435" cy="331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97495" y="4644390"/>
            <a:ext cx="429895" cy="6858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564495" y="5859780"/>
            <a:ext cx="5632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121640" y="504825"/>
            <a:ext cx="1191260" cy="50800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1508740" y="2692400"/>
            <a:ext cx="2635250" cy="73723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11997055" y="4883150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14312900" y="5982335"/>
            <a:ext cx="1000125" cy="535940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7047230" y="4644390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10970260" y="4698365"/>
            <a:ext cx="354330" cy="105600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4143990" y="2641600"/>
            <a:ext cx="786130" cy="66230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2776200" y="4829175"/>
            <a:ext cx="786130" cy="50101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9319895" y="3882390"/>
            <a:ext cx="779145" cy="409575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256000" cy="38100"/>
          </a:xfrm>
          <a:prstGeom prst="rect">
            <a:avLst/>
          </a:prstGeom>
          <a:solidFill>
            <a:srgbClr val="2C3E50"/>
          </a:solidFill>
        </p:spPr>
      </p:sp>
      <p:sp>
        <p:nvSpPr>
          <p:cNvPr id="3" name="Text 1"/>
          <p:cNvSpPr/>
          <p:nvPr/>
        </p:nvSpPr>
        <p:spPr>
          <a:xfrm>
            <a:off x="609600" y="177800"/>
            <a:ext cx="6350000" cy="2794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b="1" kern="0" spc="100" dirty="0">
                <a:solidFill>
                  <a:srgbClr val="E67E22"/>
                </a:solidFill>
                <a:latin typeface="Liter" panose="02000503030000020004" pitchFamily="34" charset="0"/>
                <a:ea typeface="Liter" panose="02000503030000020004" pitchFamily="34" charset="-122"/>
                <a:cs typeface="Liter" panose="02000503030000020004" pitchFamily="34" charset="-120"/>
              </a:rPr>
              <a:t>模板选择与使用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09600" y="558800"/>
            <a:ext cx="15240000" cy="558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C3E50"/>
                </a:solidFill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模板使用注意事项</a:t>
            </a:r>
            <a:r>
              <a:rPr lang="zh-CN" altLang="en-US" sz="3000" b="1" dirty="0">
                <a:solidFill>
                  <a:srgbClr val="FF0000"/>
                </a:solidFill>
                <a:highlight>
                  <a:srgbClr val="FFFF00"/>
                </a:highlight>
                <a:latin typeface="QuattrocentoSans" pitchFamily="34" charset="0"/>
                <a:ea typeface="QuattrocentoSans" pitchFamily="34" charset="-122"/>
                <a:cs typeface="QuattrocentoSans" pitchFamily="34" charset="-120"/>
              </a:rPr>
              <a:t>（当《指南》和模板不一致时，请以《指南》为准）</a:t>
            </a:r>
            <a:endParaRPr lang="zh-CN" altLang="en-US" sz="3000" b="1" dirty="0">
              <a:solidFill>
                <a:srgbClr val="FF0000"/>
              </a:solidFill>
              <a:highlight>
                <a:srgbClr val="FFFF00"/>
              </a:highlight>
              <a:latin typeface="QuattrocentoSans" pitchFamily="34" charset="0"/>
              <a:ea typeface="QuattrocentoSans" pitchFamily="34" charset="-122"/>
              <a:cs typeface="Quattrocento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09600" y="1168400"/>
            <a:ext cx="762000" cy="50800"/>
          </a:xfrm>
          <a:prstGeom prst="rect">
            <a:avLst/>
          </a:prstGeom>
          <a:solidFill>
            <a:srgbClr val="E67E22"/>
          </a:solidFill>
        </p:spPr>
      </p:sp>
      <p:sp>
        <p:nvSpPr>
          <p:cNvPr id="6" name="Shape 4"/>
          <p:cNvSpPr/>
          <p:nvPr/>
        </p:nvSpPr>
        <p:spPr>
          <a:xfrm>
            <a:off x="609600" y="1422400"/>
            <a:ext cx="15036800" cy="1041400"/>
          </a:xfrm>
          <a:prstGeom prst="roundRect">
            <a:avLst>
              <a:gd name="adj" fmla="val 6000"/>
            </a:avLst>
          </a:prstGeom>
          <a:solidFill>
            <a:srgbClr val="C0392B"/>
          </a:solidFill>
        </p:spPr>
      </p:sp>
      <p:sp>
        <p:nvSpPr>
          <p:cNvPr id="7" name="Shape 5"/>
          <p:cNvSpPr/>
          <p:nvPr/>
        </p:nvSpPr>
        <p:spPr>
          <a:xfrm>
            <a:off x="532765" y="1430655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39700" y="0"/>
                </a:moveTo>
                <a:cubicBezTo>
                  <a:pt x="147722" y="0"/>
                  <a:pt x="155089" y="4420"/>
                  <a:pt x="158909" y="11460"/>
                </a:cubicBezTo>
                <a:lnTo>
                  <a:pt x="276781" y="229741"/>
                </a:lnTo>
                <a:cubicBezTo>
                  <a:pt x="280437" y="236508"/>
                  <a:pt x="280273" y="244693"/>
                  <a:pt x="276344" y="251296"/>
                </a:cubicBezTo>
                <a:cubicBezTo>
                  <a:pt x="272415" y="257899"/>
                  <a:pt x="265266" y="261938"/>
                  <a:pt x="257572" y="261938"/>
                </a:cubicBezTo>
                <a:lnTo>
                  <a:pt x="21828" y="261938"/>
                </a:lnTo>
                <a:cubicBezTo>
                  <a:pt x="14134" y="261938"/>
                  <a:pt x="7040" y="257899"/>
                  <a:pt x="3056" y="251296"/>
                </a:cubicBezTo>
                <a:cubicBezTo>
                  <a:pt x="-928" y="244693"/>
                  <a:pt x="-1037" y="236508"/>
                  <a:pt x="2619" y="229741"/>
                </a:cubicBezTo>
                <a:lnTo>
                  <a:pt x="120491" y="11460"/>
                </a:lnTo>
                <a:cubicBezTo>
                  <a:pt x="124311" y="4420"/>
                  <a:pt x="131678" y="0"/>
                  <a:pt x="139700" y="0"/>
                </a:cubicBezTo>
                <a:close/>
                <a:moveTo>
                  <a:pt x="139700" y="91678"/>
                </a:moveTo>
                <a:cubicBezTo>
                  <a:pt x="132442" y="91678"/>
                  <a:pt x="126603" y="97517"/>
                  <a:pt x="126603" y="104775"/>
                </a:cubicBezTo>
                <a:lnTo>
                  <a:pt x="126603" y="165894"/>
                </a:lnTo>
                <a:cubicBezTo>
                  <a:pt x="126603" y="173152"/>
                  <a:pt x="132442" y="178991"/>
                  <a:pt x="139700" y="178991"/>
                </a:cubicBezTo>
                <a:cubicBezTo>
                  <a:pt x="146958" y="178991"/>
                  <a:pt x="152797" y="173152"/>
                  <a:pt x="152797" y="165894"/>
                </a:cubicBezTo>
                <a:lnTo>
                  <a:pt x="152797" y="104775"/>
                </a:lnTo>
                <a:cubicBezTo>
                  <a:pt x="152797" y="97517"/>
                  <a:pt x="146958" y="91678"/>
                  <a:pt x="139700" y="91678"/>
                </a:cubicBezTo>
                <a:close/>
                <a:moveTo>
                  <a:pt x="154270" y="209550"/>
                </a:moveTo>
                <a:cubicBezTo>
                  <a:pt x="154602" y="204142"/>
                  <a:pt x="151905" y="198996"/>
                  <a:pt x="147268" y="196192"/>
                </a:cubicBezTo>
                <a:cubicBezTo>
                  <a:pt x="142632" y="193387"/>
                  <a:pt x="136823" y="193387"/>
                  <a:pt x="132186" y="196192"/>
                </a:cubicBezTo>
                <a:cubicBezTo>
                  <a:pt x="127550" y="198996"/>
                  <a:pt x="124853" y="204142"/>
                  <a:pt x="125184" y="209550"/>
                </a:cubicBezTo>
                <a:cubicBezTo>
                  <a:pt x="124853" y="214958"/>
                  <a:pt x="127550" y="220104"/>
                  <a:pt x="132186" y="222908"/>
                </a:cubicBezTo>
                <a:cubicBezTo>
                  <a:pt x="136823" y="225713"/>
                  <a:pt x="142632" y="225713"/>
                  <a:pt x="147268" y="222908"/>
                </a:cubicBezTo>
                <a:cubicBezTo>
                  <a:pt x="151905" y="220104"/>
                  <a:pt x="154602" y="214958"/>
                  <a:pt x="154270" y="20955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 6"/>
          <p:cNvSpPr/>
          <p:nvPr/>
        </p:nvSpPr>
        <p:spPr>
          <a:xfrm>
            <a:off x="788035" y="1524000"/>
            <a:ext cx="14904085" cy="8636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注意：研究生学位论文格式，推荐使用模板，先比对(</a:t>
            </a:r>
            <a:r>
              <a:rPr lang="zh-CN" alt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查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学校《研究生学位论文写作指南》要求与模板格式不一致的细节差异) → 再完善 → 后使用 (通过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样式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或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格式刷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更新相应内容)。如没用模板，</a:t>
            </a:r>
            <a:r>
              <a:rPr lang="zh-CN" alt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可根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据学校《研究生学位论文写作指南》要求，通过新增段落文字和调整标题等样式</a:t>
            </a:r>
            <a:r>
              <a:rPr lang="zh-CN" alt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制作</a:t>
            </a:r>
            <a:r>
              <a:rPr lang="en-US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论文模板。</a:t>
            </a:r>
            <a:endParaRPr lang="en-US" b="1" dirty="0">
              <a:solidFill>
                <a:srgbClr val="FFFF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9600" y="2667000"/>
            <a:ext cx="15214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用模板优势:</a:t>
            </a:r>
            <a:r>
              <a:rPr lang="en-US" sz="2000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已根据《指南》完成一些基础格式设置</a:t>
            </a:r>
            <a:r>
              <a:rPr lang="zh-CN" alt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，</a:t>
            </a:r>
            <a:r>
              <a:rPr 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只需完成细节调整</a:t>
            </a:r>
            <a:r>
              <a:rPr lang="zh-CN" alt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，</a:t>
            </a:r>
            <a:r>
              <a:rPr 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可大幅减少格式设置时间。</a:t>
            </a: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使用和制作模板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操作参见后页PPT</a:t>
            </a:r>
            <a:r>
              <a:rPr lang="en-US" sz="20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。</a:t>
            </a:r>
            <a:endParaRPr lang="en-US" sz="2000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09600" y="3175000"/>
            <a:ext cx="15036800" cy="54610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effectLst>
            <a:outerShdw blurRad="101600" dist="25400" dir="5400000" algn="bl" rotWithShape="0">
              <a:srgbClr val="000000">
                <a:alpha val="7059"/>
              </a:srgbClr>
            </a:outerShdw>
          </a:effectLst>
        </p:spPr>
      </p:sp>
      <p:graphicFrame>
        <p:nvGraphicFramePr>
          <p:cNvPr id="11" name="Table 0"/>
          <p:cNvGraphicFramePr>
            <a:graphicFrameLocks noGrp="1"/>
          </p:cNvGraphicFramePr>
          <p:nvPr/>
        </p:nvGraphicFramePr>
        <p:xfrm>
          <a:off x="762000" y="3327400"/>
          <a:ext cx="14732000" cy="5156200"/>
        </p:xfrm>
        <a:graphic>
          <a:graphicData uri="http://schemas.openxmlformats.org/drawingml/2006/table">
            <a:tbl>
              <a:tblPr/>
              <a:tblGrid>
                <a:gridCol w="959485"/>
                <a:gridCol w="3228340"/>
                <a:gridCol w="8722995"/>
                <a:gridCol w="1821180"/>
              </a:tblGrid>
              <a:tr h="519421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优先级</a:t>
                      </a:r>
                      <a:endParaRPr lang="en-US" sz="18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模板来源</a:t>
                      </a:r>
                      <a:endParaRPr lang="en-US" sz="18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特点</a:t>
                      </a:r>
                      <a:endParaRPr lang="en-US" sz="18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需根据指南完善</a:t>
                      </a:r>
                      <a:endParaRPr lang="en-US" sz="1800" b="1" u="none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3E50"/>
                    </a:solidFill>
                  </a:tcPr>
                </a:tc>
              </a:tr>
              <a:tr h="154559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27AE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首选</a:t>
                      </a:r>
                      <a:endParaRPr lang="en-US" sz="1800" u="none" dirty="0">
                        <a:solidFill>
                          <a:srgbClr val="27AE6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系图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网站提供的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自查模板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（2026年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更新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）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相对于系里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的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模板，段落文字、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章节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标题、目录、脚注、参考文献等样式格式已依据《指南》设置。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删去批注即可使用。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559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E67E2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次选</a:t>
                      </a:r>
                      <a:endParaRPr lang="en-US" sz="1800" u="none" dirty="0">
                        <a:solidFill>
                          <a:srgbClr val="E67E2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系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教务提供的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新模板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 （2025年）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相对于学校模板，段落文字已优化统一为宋体小四、首行缩进2个汉字符；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封面院系规范名称"哲学系（宗教学系）"已填好， 学术学位已勾选。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目录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、脚注文本和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页码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  <a:sym typeface="+mn-ea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4"/>
                    </a:solidFill>
                  </a:tcPr>
                </a:tc>
              </a:tr>
              <a:tr h="1545593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5D6D7E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备选</a:t>
                      </a:r>
                      <a:endParaRPr lang="en-US" sz="1800" u="none" dirty="0">
                        <a:solidFill>
                          <a:srgbClr val="5D6D7E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学校研究生院官网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下载的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模板（2024年）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章节标题、参考文献和奇偶页页眉等基础格式已根据《指南》设置。</a:t>
                      </a:r>
                      <a:r>
                        <a:rPr lang="zh-CN" altLang="en-US" sz="1800" b="1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并</a:t>
                      </a:r>
                      <a:r>
                        <a:rPr lang="en-US" sz="1800" b="1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定义"标题1""标题2""标题3"样式，通过关联标题1、2、3可自动生成目录，奇数页页眉用域自动化引用标题1（章级标题）设置。</a:t>
                      </a:r>
                      <a:endParaRPr lang="en-US" sz="1800" b="1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  <a:p>
                      <a:pPr algn="l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与《指南》要求有几处细节不一致：1.段落文字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有宋体小四和五号，首行缩进</a:t>
                      </a:r>
                      <a:r>
                        <a:rPr lang="en-US" altLang="zh-CN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1.77</a:t>
                      </a:r>
                      <a:r>
                        <a:rPr lang="zh-CN" alt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个字符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；2.自动生成或更新目录后节标题是黑体小四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；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3.页码</a:t>
                      </a:r>
                      <a:r>
                        <a:rPr lang="zh-CN" alt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是小五号；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4.脚注文本；</a:t>
                      </a:r>
                      <a:r>
                        <a:rPr lang="en-US" altLang="zh-CN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5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章标题西文字体和</a:t>
                      </a:r>
                      <a:r>
                        <a:rPr lang="zh-CN" alt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间距。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段落文字、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自动生成和更新</a:t>
                      </a:r>
                      <a:r>
                        <a:rPr lang="zh-CN" alt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后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的目录</a:t>
                      </a:r>
                      <a:r>
                        <a:rPr lang="zh-CN" alt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、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页码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和</a:t>
                      </a:r>
                      <a:r>
                        <a:rPr lang="en-US" sz="1800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  <a:sym typeface="+mn-ea"/>
                        </a:rPr>
                        <a:t>脚注文本</a:t>
                      </a:r>
                      <a:r>
                        <a:rPr lang="en-US" sz="1800" u="none" dirty="0">
                          <a:solidFill>
                            <a:srgbClr val="1A252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pitchFamily="34" charset="-120"/>
                        </a:rPr>
                        <a:t>。</a:t>
                      </a:r>
                      <a:endParaRPr lang="en-US" sz="1800" u="none" dirty="0">
                        <a:solidFill>
                          <a:srgbClr val="1A252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pitchFamily="34" charset="-12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A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5"/>
          <p:cNvSpPr/>
          <p:nvPr/>
        </p:nvSpPr>
        <p:spPr>
          <a:xfrm>
            <a:off x="914400" y="6305550"/>
            <a:ext cx="6858000" cy="1270000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4" name="Shape 12"/>
          <p:cNvSpPr/>
          <p:nvPr/>
        </p:nvSpPr>
        <p:spPr>
          <a:xfrm>
            <a:off x="762000" y="4676140"/>
            <a:ext cx="4484370" cy="1283335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3467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8. Word自定义功能区显示当前样式</a:t>
            </a:r>
            <a:endParaRPr lang="en-US" sz="32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99310"/>
            <a:ext cx="6327775" cy="6665595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12800" y="2438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130300" y="194056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配置流程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740660"/>
            <a:ext cx="448437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/>
        </p:nvSpPr>
        <p:spPr>
          <a:xfrm>
            <a:off x="328930" y="2767965"/>
            <a:ext cx="7700010" cy="610362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2" name="Text 10"/>
          <p:cNvSpPr/>
          <p:nvPr/>
        </p:nvSpPr>
        <p:spPr>
          <a:xfrm>
            <a:off x="388620" y="2600325"/>
            <a:ext cx="7673340" cy="54406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步骤1：右键点击Word顶部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功能区空白处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，选择“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自定义功能区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”。</a:t>
            </a:r>
            <a:endParaRPr lang="en-US" sz="2200" dirty="0">
              <a:solidFill>
                <a:srgbClr val="2C3E5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步骤2：</a:t>
            </a:r>
            <a:r>
              <a:rPr lang="en-US" sz="2200" dirty="0">
                <a:solidFill>
                  <a:srgbClr val="2C3E5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右侧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“主选项卡”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中选中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”开始”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，点击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下方”新建组”。</a:t>
            </a:r>
            <a:endParaRPr lang="en-US" sz="2200" dirty="0">
              <a:solidFill>
                <a:srgbClr val="2C3E5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步骤3：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点击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“重命名”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，输入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“当前样式”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确定。</a:t>
            </a:r>
            <a:endParaRPr lang="en-US" sz="2200" dirty="0">
              <a:solidFill>
                <a:srgbClr val="2C3E5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步骤4：</a:t>
            </a:r>
            <a:r>
              <a:rPr lang="en-US" sz="2200" dirty="0">
                <a:solidFill>
                  <a:srgbClr val="2C3E5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左侧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“从下列位置选择命令”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下拉选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常用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命令”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，找到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“样式”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（表按字母排序，使用没有图标的那种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红色框中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）</a:t>
            </a:r>
            <a:r>
              <a:rPr lang="en-US" altLang="zh-CN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。</a:t>
            </a:r>
            <a:endParaRPr lang="en-US" sz="2200" dirty="0">
              <a:solidFill>
                <a:srgbClr val="2C3E5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步骤5：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再点击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新建的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“当前样式”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组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，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选中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“样式”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，点击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中间</a:t>
            </a:r>
            <a:r>
              <a:rPr lang="en-US" sz="2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“添加”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按钮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便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加入新建的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“当前样式”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组。</a:t>
            </a:r>
            <a:endParaRPr lang="en-US" sz="2200" dirty="0">
              <a:solidFill>
                <a:srgbClr val="2C3E5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步骤6：点击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确定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保存设置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点击文</a:t>
            </a:r>
            <a:r>
              <a:rPr lang="zh-CN" alt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章中</a:t>
            </a:r>
            <a:r>
              <a:rPr lang="en-US" sz="2200" dirty="0">
                <a:solidFill>
                  <a:srgbClr val="2C3E5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任意位置，可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直观显示“当前样式”</a:t>
            </a:r>
            <a:r>
              <a:rPr lang="zh-CN" altLang="en-US" sz="22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，可时刻关注操作内容对应的样式。</a:t>
            </a:r>
            <a:endParaRPr lang="zh-CN" altLang="en-US" sz="22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endParaRPr lang="zh-CN" altLang="en-US" sz="2200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rcRect l="1075"/>
          <a:stretch>
            <a:fillRect/>
          </a:stretch>
        </p:blipFill>
        <p:spPr>
          <a:xfrm>
            <a:off x="8224520" y="1682115"/>
            <a:ext cx="6347460" cy="6352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圆角矩形 9"/>
          <p:cNvSpPr/>
          <p:nvPr/>
        </p:nvSpPr>
        <p:spPr>
          <a:xfrm>
            <a:off x="9298940" y="2192020"/>
            <a:ext cx="1427480" cy="777240"/>
          </a:xfrm>
          <a:prstGeom prst="round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9400540" y="4808220"/>
            <a:ext cx="723265" cy="346075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2825095" y="4209415"/>
            <a:ext cx="1135380" cy="459740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14046200" y="7646670"/>
            <a:ext cx="608965" cy="376555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074275" y="4863465"/>
            <a:ext cx="2429510" cy="375920"/>
            <a:chOff x="11533" y="8385"/>
            <a:chExt cx="3826" cy="592"/>
          </a:xfrm>
        </p:grpSpPr>
        <p:sp>
          <p:nvSpPr>
            <p:cNvPr id="15" name="圆角矩形 14"/>
            <p:cNvSpPr/>
            <p:nvPr/>
          </p:nvSpPr>
          <p:spPr>
            <a:xfrm>
              <a:off x="14055" y="8385"/>
              <a:ext cx="1305" cy="593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箭头连接符 35"/>
            <p:cNvCxnSpPr>
              <a:endCxn id="15" idx="1"/>
            </p:cNvCxnSpPr>
            <p:nvPr/>
          </p:nvCxnSpPr>
          <p:spPr>
            <a:xfrm>
              <a:off x="11533" y="8583"/>
              <a:ext cx="2522" cy="9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8860155" y="7393940"/>
            <a:ext cx="4935855" cy="1967865"/>
            <a:chOff x="13184" y="-116"/>
            <a:chExt cx="7773" cy="309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rcRect l="47849" r="29364" b="-6460"/>
            <a:stretch>
              <a:fillRect/>
            </a:stretch>
          </p:blipFill>
          <p:spPr>
            <a:xfrm>
              <a:off x="13184" y="-116"/>
              <a:ext cx="3765" cy="286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rcRect l="65844"/>
            <a:stretch>
              <a:fillRect/>
            </a:stretch>
          </p:blipFill>
          <p:spPr>
            <a:xfrm>
              <a:off x="17261" y="776"/>
              <a:ext cx="3696" cy="2207"/>
            </a:xfrm>
            <a:prstGeom prst="rect">
              <a:avLst/>
            </a:prstGeom>
          </p:spPr>
        </p:pic>
        <p:sp>
          <p:nvSpPr>
            <p:cNvPr id="26" name="圆角矩形 25"/>
            <p:cNvSpPr/>
            <p:nvPr/>
          </p:nvSpPr>
          <p:spPr>
            <a:xfrm>
              <a:off x="18730" y="709"/>
              <a:ext cx="2081" cy="1887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18880" y="7646670"/>
            <a:ext cx="2016760" cy="1117600"/>
            <a:chOff x="10924" y="527"/>
            <a:chExt cx="3176" cy="1760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13184" y="1280"/>
              <a:ext cx="744" cy="76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11912" y="1962"/>
              <a:ext cx="2188" cy="325"/>
            </a:xfrm>
            <a:prstGeom prst="round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10924" y="527"/>
              <a:ext cx="433" cy="81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13234670" y="6540500"/>
            <a:ext cx="729615" cy="501650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13736320" y="8034655"/>
            <a:ext cx="513080" cy="8470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14787245" y="6280785"/>
            <a:ext cx="472440" cy="2406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 flipV="1">
            <a:off x="7772400" y="7758430"/>
            <a:ext cx="683260" cy="2762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826115" y="8513445"/>
            <a:ext cx="522605" cy="46799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3321030" y="6033135"/>
            <a:ext cx="581025" cy="63754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030960" y="6115050"/>
            <a:ext cx="627380" cy="5556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388590" y="6280785"/>
            <a:ext cx="730250" cy="7956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862060" y="4676140"/>
            <a:ext cx="762000" cy="6451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4054455" y="6540500"/>
            <a:ext cx="729615" cy="501650"/>
          </a:xfrm>
          <a:prstGeom prst="roundRect">
            <a:avLst/>
          </a:prstGeom>
          <a:solidFill>
            <a:srgbClr val="FF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2352655" y="2440305"/>
            <a:ext cx="824865" cy="528320"/>
          </a:xfrm>
          <a:prstGeom prst="round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2382500" y="3100070"/>
            <a:ext cx="652780" cy="41211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6105" y="4209415"/>
            <a:ext cx="2004695" cy="207137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877675" y="4392930"/>
            <a:ext cx="746125" cy="6705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736445" y="7479030"/>
            <a:ext cx="988060" cy="6819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896340" y="8475980"/>
            <a:ext cx="974090" cy="8858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517140" y="7031990"/>
            <a:ext cx="974090" cy="8858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37935" y="7278370"/>
            <a:ext cx="2480945" cy="368300"/>
          </a:xfrm>
          <a:prstGeom prst="rect">
            <a:avLst/>
          </a:prstGeom>
          <a:noFill/>
          <a:ln>
            <a:solidFill>
              <a:srgbClr val="E40D08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右键点击功能区空白处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2205" y="5903595"/>
            <a:ext cx="2314575" cy="3206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 1"/>
          <p:cNvSpPr/>
          <p:nvPr/>
        </p:nvSpPr>
        <p:spPr>
          <a:xfrm>
            <a:off x="562610" y="25844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8.如何保存自己设计好的样式集</a:t>
            </a:r>
            <a:r>
              <a:rPr lang="zh-CN" altLang="en-US" sz="28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（</a:t>
            </a:r>
            <a:r>
              <a:rPr lang="en-US" altLang="zh-CN" sz="28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PPT</a:t>
            </a:r>
            <a:r>
              <a:rPr lang="zh-CN" altLang="en-US" sz="28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最后有如何保存模板）</a:t>
            </a:r>
            <a:endParaRPr lang="zh-CN" altLang="en-US" sz="2800" b="1" dirty="0">
              <a:solidFill>
                <a:srgbClr val="2C3E50"/>
              </a:solidFill>
              <a:latin typeface="华文中宋" panose="02010600040101010101" charset="-122"/>
              <a:ea typeface="华文中宋" panose="02010600040101010101" charset="-122"/>
              <a:cs typeface="方正小标宋_GBK" panose="02000000000000000000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1115060"/>
            <a:ext cx="7467600" cy="7724140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>
            <p:custDataLst>
              <p:tags r:id="rId2"/>
            </p:custDataLst>
          </p:nvPr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>
            <p:custDataLst>
              <p:tags r:id="rId3"/>
            </p:custDataLst>
          </p:nvPr>
        </p:nvSpPr>
        <p:spPr>
          <a:xfrm>
            <a:off x="812800" y="3708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7" name="Shape 15"/>
          <p:cNvSpPr/>
          <p:nvPr/>
        </p:nvSpPr>
        <p:spPr>
          <a:xfrm>
            <a:off x="251460" y="1242060"/>
            <a:ext cx="8260715" cy="7155180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保存为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样式集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（仅存样式，适合统一格式）</a:t>
            </a:r>
            <a:endParaRPr lang="zh-CN" altLang="en-US" sz="2400" dirty="0">
              <a:solidFill>
                <a:srgbClr val="5D6D7E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特点：只存样式（标题1/2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/3/4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、段落文字等字体/段落格式），可随时套用到任意文档。 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Word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：调好样式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文档格式栏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右下角向下箭头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另存为新样式集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命名保存即可。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WPS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调好样式 → 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开始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样式集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向下箭头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保存此文档为我的样式集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下次怎么用？</a:t>
            </a:r>
            <a:endParaRPr lang="zh-CN" altLang="en-US" sz="2400" dirty="0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打开任意文档 → 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文档格式栏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右下角向下箭头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在自定义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选保存的样式集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（鼠标移到样式停顿显示名称）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（Word）</a:t>
            </a: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打开任意文档 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开始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样式集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向下箭头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点开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我的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选保存的样式集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（鼠标移到样式停顿显示名称）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（WPS）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1390650" y="8839200"/>
            <a:ext cx="7543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偶数页统一显示论文类型 | 奇数页自动跟随章标题变化 | 极大提高排版效率和准确性</a:t>
            </a:r>
            <a:endParaRPr lang="en-US" sz="16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 l="53594" t="15886"/>
          <a:stretch>
            <a:fillRect/>
          </a:stretch>
        </p:blipFill>
        <p:spPr>
          <a:xfrm>
            <a:off x="13107035" y="1400810"/>
            <a:ext cx="2802890" cy="30295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rcRect b="76702"/>
          <a:stretch>
            <a:fillRect/>
          </a:stretch>
        </p:blipFill>
        <p:spPr>
          <a:xfrm>
            <a:off x="9620250" y="767080"/>
            <a:ext cx="6467475" cy="898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8" name="圆角矩形 37"/>
          <p:cNvSpPr/>
          <p:nvPr/>
        </p:nvSpPr>
        <p:spPr>
          <a:xfrm flipV="1">
            <a:off x="9588500" y="740410"/>
            <a:ext cx="501650" cy="3003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 flipV="1">
            <a:off x="13107035" y="987425"/>
            <a:ext cx="50165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 flipV="1">
            <a:off x="13234035" y="4063365"/>
            <a:ext cx="117221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934450" y="742950"/>
            <a:ext cx="589280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163550" y="52387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463395" y="406209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752205" y="1111250"/>
            <a:ext cx="795655" cy="3575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19944" y="5449782"/>
            <a:ext cx="8635866" cy="3656785"/>
            <a:chOff x="11139" y="3467"/>
            <a:chExt cx="9970" cy="3647"/>
          </a:xfrm>
        </p:grpSpPr>
        <p:sp>
          <p:nvSpPr>
            <p:cNvPr id="61" name="文本框 60"/>
            <p:cNvSpPr txBox="1"/>
            <p:nvPr/>
          </p:nvSpPr>
          <p:spPr>
            <a:xfrm>
              <a:off x="11139" y="3467"/>
              <a:ext cx="1064" cy="45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WORD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 flipV="1">
              <a:off x="12992" y="3955"/>
              <a:ext cx="590" cy="22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 flipV="1">
              <a:off x="12808" y="6786"/>
              <a:ext cx="1566" cy="32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450" y="4030"/>
              <a:ext cx="659" cy="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4268470" y="8441690"/>
            <a:ext cx="4037330" cy="4876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使用时在这里找到保存的样式即可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1786890"/>
            <a:ext cx="3396615" cy="29324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圆角矩形 11"/>
          <p:cNvSpPr/>
          <p:nvPr/>
        </p:nvSpPr>
        <p:spPr>
          <a:xfrm flipV="1">
            <a:off x="10422890" y="1987550"/>
            <a:ext cx="50165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0513060" y="3413125"/>
            <a:ext cx="2131060" cy="79121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使用时在这里找到保存的样式即可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66780" y="2157730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11638280" y="3041015"/>
            <a:ext cx="656590" cy="399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8305800" y="7186295"/>
            <a:ext cx="914400" cy="1061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650" y="4984750"/>
            <a:ext cx="7275195" cy="904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圆角矩形 13"/>
          <p:cNvSpPr/>
          <p:nvPr/>
        </p:nvSpPr>
        <p:spPr>
          <a:xfrm flipV="1">
            <a:off x="15709900" y="5538470"/>
            <a:ext cx="377825" cy="2159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flipV="1">
            <a:off x="9220200" y="4928870"/>
            <a:ext cx="501650" cy="4089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435590" y="8561070"/>
            <a:ext cx="739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1105" y="6027420"/>
            <a:ext cx="3761740" cy="3049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圆角矩形 21"/>
          <p:cNvSpPr/>
          <p:nvPr/>
        </p:nvSpPr>
        <p:spPr>
          <a:xfrm flipV="1">
            <a:off x="12012295" y="7834630"/>
            <a:ext cx="137668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 flipV="1">
            <a:off x="11385550" y="5951855"/>
            <a:ext cx="89535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3510895" y="7776210"/>
            <a:ext cx="895350" cy="6254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 flipV="1">
            <a:off x="12449810" y="5692775"/>
            <a:ext cx="74041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8491220" y="6777355"/>
            <a:ext cx="728980" cy="6254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 flipV="1">
            <a:off x="8981440" y="6767830"/>
            <a:ext cx="63881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9735820" y="503745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3E50"/>
            </a:gs>
            <a:gs pos="50000">
              <a:srgbClr val="34495E"/>
            </a:gs>
            <a:gs pos="100000">
              <a:srgbClr val="3D566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388" y="381818"/>
            <a:ext cx="1333240" cy="342833"/>
          </a:xfrm>
          <a:prstGeom prst="roundRect">
            <a:avLst>
              <a:gd name="adj" fmla="val 50000"/>
            </a:avLst>
          </a:prstGeom>
          <a:solidFill>
            <a:srgbClr val="E67E22"/>
          </a:solidFill>
        </p:spPr>
      </p:sp>
      <p:sp>
        <p:nvSpPr>
          <p:cNvPr id="3" name="Text 1"/>
          <p:cNvSpPr/>
          <p:nvPr/>
        </p:nvSpPr>
        <p:spPr>
          <a:xfrm>
            <a:off x="571388" y="381818"/>
            <a:ext cx="1333240" cy="34283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71388" y="857975"/>
            <a:ext cx="7142355" cy="13332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页码系统</a:t>
            </a:r>
            <a:endParaRPr lang="en-US" sz="4200" dirty="0"/>
          </a:p>
          <a:p>
            <a:pPr algn="l">
              <a:lnSpc>
                <a:spcPct val="120000"/>
              </a:lnSpc>
            </a:pPr>
            <a:r>
              <a:rPr lang="en-US" sz="4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571388" y="2286446"/>
            <a:ext cx="7142355" cy="6666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27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实现封面和版权声明无页码、摘要目录罗马数字、正文阿拉伯数字的页码体系。</a:t>
            </a:r>
            <a:endParaRPr lang="en-US" sz="1275" dirty="0"/>
          </a:p>
          <a:p>
            <a:pPr algn="l">
              <a:lnSpc>
                <a:spcPct val="160000"/>
              </a:lnSpc>
            </a:pPr>
            <a:r>
              <a:rPr lang="en-US" sz="127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如果没有用模板，可以用域自动化等设置页眉内容格式，而不用每章分节手动输入页眉内容。</a:t>
            </a:r>
            <a:endParaRPr lang="en-US" sz="1275" dirty="0"/>
          </a:p>
        </p:txBody>
      </p:sp>
      <p:sp>
        <p:nvSpPr>
          <p:cNvPr id="6" name="Shape 4"/>
          <p:cNvSpPr/>
          <p:nvPr/>
        </p:nvSpPr>
        <p:spPr>
          <a:xfrm>
            <a:off x="571388" y="3143529"/>
            <a:ext cx="2190322" cy="2666479"/>
          </a:xfrm>
          <a:prstGeom prst="roundRect">
            <a:avLst>
              <a:gd name="adj" fmla="val 12000"/>
            </a:avLst>
          </a:prstGeom>
          <a:solidFill>
            <a:srgbClr val="FFFFFF">
              <a:alpha val="12549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09467" y="3381607"/>
            <a:ext cx="476157" cy="47615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70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X</a:t>
            </a:r>
            <a:endParaRPr lang="en-US" sz="2700" dirty="0"/>
          </a:p>
        </p:txBody>
      </p:sp>
      <p:sp>
        <p:nvSpPr>
          <p:cNvPr id="8" name="Text 6"/>
          <p:cNvSpPr/>
          <p:nvPr/>
        </p:nvSpPr>
        <p:spPr>
          <a:xfrm>
            <a:off x="809467" y="3952996"/>
            <a:ext cx="1714165" cy="30474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无页码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09467" y="4305352"/>
            <a:ext cx="1714165" cy="266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2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封面与版权声明</a:t>
            </a:r>
            <a:endParaRPr lang="en-US" sz="1125" dirty="0"/>
          </a:p>
        </p:txBody>
      </p:sp>
      <p:sp>
        <p:nvSpPr>
          <p:cNvPr id="10" name="Text 8"/>
          <p:cNvSpPr/>
          <p:nvPr/>
        </p:nvSpPr>
        <p:spPr>
          <a:xfrm>
            <a:off x="809467" y="4667231"/>
            <a:ext cx="1714165" cy="9523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第一节和第二节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封面最后一行末尾和版权声明最后一行末尾插入分节符</a:t>
            </a:r>
            <a:endParaRPr lang="en-US" sz="975" dirty="0"/>
          </a:p>
        </p:txBody>
      </p:sp>
      <p:sp>
        <p:nvSpPr>
          <p:cNvPr id="11" name="Shape 9"/>
          <p:cNvSpPr/>
          <p:nvPr/>
        </p:nvSpPr>
        <p:spPr>
          <a:xfrm>
            <a:off x="3047405" y="3143529"/>
            <a:ext cx="2190322" cy="2666479"/>
          </a:xfrm>
          <a:prstGeom prst="roundRect">
            <a:avLst>
              <a:gd name="adj" fmla="val 12000"/>
            </a:avLst>
          </a:prstGeom>
          <a:solidFill>
            <a:srgbClr val="FFFFFF">
              <a:alpha val="12549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85483" y="3381607"/>
            <a:ext cx="476157" cy="47615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700" b="1" dirty="0">
                <a:solidFill>
                  <a:srgbClr val="E67E22"/>
                </a:solidFill>
                <a:latin typeface="Times New Roman" panose="0202060305040502030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I</a:t>
            </a: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3285483" y="3952996"/>
            <a:ext cx="1714165" cy="30474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罗马数字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285483" y="4305352"/>
            <a:ext cx="1714165" cy="266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2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摘要与目录部分</a:t>
            </a:r>
            <a:endParaRPr lang="en-US" sz="1125" dirty="0"/>
          </a:p>
        </p:txBody>
      </p:sp>
      <p:sp>
        <p:nvSpPr>
          <p:cNvPr id="15" name="Text 13"/>
          <p:cNvSpPr/>
          <p:nvPr/>
        </p:nvSpPr>
        <p:spPr>
          <a:xfrm>
            <a:off x="3285483" y="4667231"/>
            <a:ext cx="1714165" cy="9523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第三节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中文、英文摘要、目录之间插分页符，页码格式 I, II, III</a:t>
            </a:r>
            <a:endParaRPr lang="en-US" sz="975" dirty="0"/>
          </a:p>
        </p:txBody>
      </p:sp>
      <p:sp>
        <p:nvSpPr>
          <p:cNvPr id="16" name="Shape 14"/>
          <p:cNvSpPr/>
          <p:nvPr/>
        </p:nvSpPr>
        <p:spPr>
          <a:xfrm>
            <a:off x="5523421" y="3143529"/>
            <a:ext cx="2190322" cy="2666479"/>
          </a:xfrm>
          <a:prstGeom prst="roundRect">
            <a:avLst>
              <a:gd name="adj" fmla="val 12000"/>
            </a:avLst>
          </a:prstGeom>
          <a:solidFill>
            <a:srgbClr val="FFFFFF">
              <a:alpha val="12549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761500" y="3381607"/>
            <a:ext cx="476157" cy="476157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70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2700" dirty="0"/>
          </a:p>
        </p:txBody>
      </p:sp>
      <p:sp>
        <p:nvSpPr>
          <p:cNvPr id="18" name="Text 16"/>
          <p:cNvSpPr/>
          <p:nvPr/>
        </p:nvSpPr>
        <p:spPr>
          <a:xfrm>
            <a:off x="5761500" y="3952996"/>
            <a:ext cx="1714165" cy="30474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阿拉伯数字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761500" y="4305352"/>
            <a:ext cx="1714165" cy="266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2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正文部分</a:t>
            </a:r>
            <a:endParaRPr lang="en-US" sz="1125" dirty="0"/>
          </a:p>
        </p:txBody>
      </p:sp>
      <p:sp>
        <p:nvSpPr>
          <p:cNvPr id="20" name="Text 18"/>
          <p:cNvSpPr/>
          <p:nvPr/>
        </p:nvSpPr>
        <p:spPr>
          <a:xfrm>
            <a:off x="5761500" y="4667231"/>
            <a:ext cx="1714165" cy="9523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第四节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正文至结束，从1开始计数，各章之间插分页符</a:t>
            </a:r>
            <a:endParaRPr lang="en-US" sz="975" dirty="0"/>
          </a:p>
        </p:txBody>
      </p:sp>
      <p:sp>
        <p:nvSpPr>
          <p:cNvPr id="21" name="Shape 19"/>
          <p:cNvSpPr/>
          <p:nvPr/>
        </p:nvSpPr>
        <p:spPr>
          <a:xfrm>
            <a:off x="7999438" y="572281"/>
            <a:ext cx="0" cy="7999438"/>
          </a:xfrm>
          <a:prstGeom prst="straightConnector1">
            <a:avLst/>
          </a:prstGeom>
          <a:noFill/>
          <a:ln w="12700">
            <a:solidFill>
              <a:srgbClr val="FFFFFF">
                <a:alpha val="12549"/>
              </a:srgbClr>
            </a:solidFill>
            <a:prstDash val="solid"/>
            <a:headEnd type="none"/>
            <a:tailEnd type="none"/>
          </a:ln>
        </p:spPr>
      </p:sp>
      <p:sp>
        <p:nvSpPr>
          <p:cNvPr id="22" name="Shape 20"/>
          <p:cNvSpPr/>
          <p:nvPr/>
        </p:nvSpPr>
        <p:spPr>
          <a:xfrm>
            <a:off x="8380363" y="381818"/>
            <a:ext cx="1333240" cy="342833"/>
          </a:xfrm>
          <a:prstGeom prst="roundRect">
            <a:avLst>
              <a:gd name="adj" fmla="val 50000"/>
            </a:avLst>
          </a:prstGeom>
          <a:solidFill>
            <a:srgbClr val="E67E22"/>
          </a:solidFill>
        </p:spPr>
      </p:sp>
      <p:sp>
        <p:nvSpPr>
          <p:cNvPr id="23" name="Text 21"/>
          <p:cNvSpPr/>
          <p:nvPr/>
        </p:nvSpPr>
        <p:spPr>
          <a:xfrm>
            <a:off x="8380363" y="381818"/>
            <a:ext cx="1333240" cy="34283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03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380363" y="857975"/>
            <a:ext cx="7142355" cy="13332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20000"/>
              </a:lnSpc>
            </a:pPr>
            <a:r>
              <a:rPr lang="en-US" sz="4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页眉系统</a:t>
            </a:r>
            <a:endParaRPr lang="en-US" sz="4200" dirty="0"/>
          </a:p>
          <a:p>
            <a:pPr algn="l">
              <a:lnSpc>
                <a:spcPct val="120000"/>
              </a:lnSpc>
            </a:pPr>
            <a:r>
              <a:rPr lang="en-US" sz="42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配置</a:t>
            </a:r>
            <a:endParaRPr lang="en-US" sz="4200" dirty="0"/>
          </a:p>
        </p:txBody>
      </p:sp>
      <p:sp>
        <p:nvSpPr>
          <p:cNvPr id="25" name="Text 23"/>
          <p:cNvSpPr/>
          <p:nvPr/>
        </p:nvSpPr>
        <p:spPr>
          <a:xfrm>
            <a:off x="8380363" y="2286446"/>
            <a:ext cx="7142355" cy="6666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60000"/>
              </a:lnSpc>
            </a:pPr>
            <a:r>
              <a:rPr lang="en-US" sz="127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实现偶数页固定论文类型、奇数页自动跟随章标题的智能页眉系统。</a:t>
            </a:r>
            <a:endParaRPr lang="en-US" sz="1275" dirty="0"/>
          </a:p>
          <a:p>
            <a:pPr algn="l">
              <a:lnSpc>
                <a:spcPct val="160000"/>
              </a:lnSpc>
            </a:pPr>
            <a:r>
              <a:rPr lang="en-US" sz="127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通过StyleRef域自动化配置，无需每章手动输入页眉内容。</a:t>
            </a:r>
            <a:endParaRPr lang="en-US" sz="1275" dirty="0"/>
          </a:p>
        </p:txBody>
      </p:sp>
      <p:sp>
        <p:nvSpPr>
          <p:cNvPr id="26" name="Shape 24"/>
          <p:cNvSpPr/>
          <p:nvPr/>
        </p:nvSpPr>
        <p:spPr>
          <a:xfrm>
            <a:off x="8380363" y="3143529"/>
            <a:ext cx="3333099" cy="2666479"/>
          </a:xfrm>
          <a:prstGeom prst="roundRect">
            <a:avLst>
              <a:gd name="adj" fmla="val 12000"/>
            </a:avLst>
          </a:prstGeom>
          <a:solidFill>
            <a:srgbClr val="FFFFFF">
              <a:alpha val="12549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618442" y="3381607"/>
            <a:ext cx="419018" cy="419018"/>
          </a:xfrm>
          <a:prstGeom prst="ellipse">
            <a:avLst/>
          </a:prstGeom>
          <a:solidFill>
            <a:srgbClr val="E67E22"/>
          </a:solidFill>
        </p:spPr>
      </p:sp>
      <p:sp>
        <p:nvSpPr>
          <p:cNvPr id="28" name="Text 26"/>
          <p:cNvSpPr/>
          <p:nvPr/>
        </p:nvSpPr>
        <p:spPr>
          <a:xfrm>
            <a:off x="8618442" y="3381607"/>
            <a:ext cx="419018" cy="41901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偶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9189830" y="3410177"/>
            <a:ext cx="2285554" cy="361879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偶数页页眉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8618442" y="3952996"/>
            <a:ext cx="2856942" cy="266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2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固定文字</a:t>
            </a:r>
            <a:endParaRPr lang="en-US" sz="1125" dirty="0"/>
          </a:p>
        </p:txBody>
      </p:sp>
      <p:sp>
        <p:nvSpPr>
          <p:cNvPr id="31" name="Text 29"/>
          <p:cNvSpPr/>
          <p:nvPr/>
        </p:nvSpPr>
        <p:spPr>
          <a:xfrm>
            <a:off x="8618442" y="4305352"/>
            <a:ext cx="2856942" cy="13332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北京大学博士/硕士学位论文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所有偶数页统一显示固定论文类型文字，不随章节变化</a:t>
            </a:r>
            <a:endParaRPr lang="en-US" sz="975" dirty="0"/>
          </a:p>
        </p:txBody>
      </p:sp>
      <p:sp>
        <p:nvSpPr>
          <p:cNvPr id="32" name="Shape 30"/>
          <p:cNvSpPr/>
          <p:nvPr/>
        </p:nvSpPr>
        <p:spPr>
          <a:xfrm>
            <a:off x="12094388" y="3143529"/>
            <a:ext cx="3428330" cy="2666479"/>
          </a:xfrm>
          <a:prstGeom prst="roundRect">
            <a:avLst>
              <a:gd name="adj" fmla="val 12000"/>
            </a:avLst>
          </a:prstGeom>
          <a:solidFill>
            <a:srgbClr val="FFFFFF">
              <a:alpha val="12549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12332466" y="3381607"/>
            <a:ext cx="419018" cy="419018"/>
          </a:xfrm>
          <a:prstGeom prst="ellipse">
            <a:avLst/>
          </a:prstGeom>
          <a:solidFill>
            <a:srgbClr val="E67E22"/>
          </a:solidFill>
        </p:spPr>
      </p:sp>
      <p:sp>
        <p:nvSpPr>
          <p:cNvPr id="34" name="Text 32"/>
          <p:cNvSpPr/>
          <p:nvPr/>
        </p:nvSpPr>
        <p:spPr>
          <a:xfrm>
            <a:off x="12332466" y="3381607"/>
            <a:ext cx="419018" cy="41901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奇</a:t>
            </a:r>
            <a:endParaRPr lang="en-US" sz="1500" dirty="0"/>
          </a:p>
        </p:txBody>
      </p:sp>
      <p:sp>
        <p:nvSpPr>
          <p:cNvPr id="35" name="Text 33"/>
          <p:cNvSpPr/>
          <p:nvPr/>
        </p:nvSpPr>
        <p:spPr>
          <a:xfrm>
            <a:off x="12903855" y="3410177"/>
            <a:ext cx="2380785" cy="361879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奇数页页眉</a:t>
            </a:r>
            <a:endParaRPr lang="en-US" sz="1500" dirty="0"/>
          </a:p>
        </p:txBody>
      </p:sp>
      <p:sp>
        <p:nvSpPr>
          <p:cNvPr id="36" name="Text 34"/>
          <p:cNvSpPr/>
          <p:nvPr/>
        </p:nvSpPr>
        <p:spPr>
          <a:xfrm>
            <a:off x="12332466" y="3952996"/>
            <a:ext cx="2952173" cy="2666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125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自动引用</a:t>
            </a:r>
            <a:endParaRPr lang="en-US" sz="1125" dirty="0"/>
          </a:p>
        </p:txBody>
      </p:sp>
      <p:sp>
        <p:nvSpPr>
          <p:cNvPr id="37" name="Text 35"/>
          <p:cNvSpPr/>
          <p:nvPr/>
        </p:nvSpPr>
        <p:spPr>
          <a:xfrm>
            <a:off x="12332466" y="4305352"/>
            <a:ext cx="2952173" cy="13332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StyleRef域自动抓取章标题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奇数页自动跟随当前章标题变化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无需手动设置每章页眉</a:t>
            </a:r>
            <a:endParaRPr lang="en-US" sz="975" dirty="0"/>
          </a:p>
          <a:p>
            <a:pPr algn="l">
              <a:lnSpc>
                <a:spcPct val="150000"/>
              </a:lnSpc>
            </a:pPr>
            <a:r>
              <a:rPr lang="en-US" sz="975" dirty="0">
                <a:solidFill>
                  <a:srgbClr val="95A5A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更新方法：右键点击「更新域」</a:t>
            </a:r>
            <a:endParaRPr lang="en-US" sz="975" dirty="0"/>
          </a:p>
        </p:txBody>
      </p:sp>
      <p:sp>
        <p:nvSpPr>
          <p:cNvPr id="38" name="Shape 36"/>
          <p:cNvSpPr/>
          <p:nvPr/>
        </p:nvSpPr>
        <p:spPr>
          <a:xfrm>
            <a:off x="571388" y="6143318"/>
            <a:ext cx="14951330" cy="2380785"/>
          </a:xfrm>
          <a:prstGeom prst="roundRect">
            <a:avLst>
              <a:gd name="adj" fmla="val 8000"/>
            </a:avLst>
          </a:prstGeom>
          <a:solidFill>
            <a:srgbClr val="FFFFFF">
              <a:alpha val="8235"/>
            </a:srgbClr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09467" y="6333781"/>
            <a:ext cx="266648" cy="266648"/>
          </a:xfrm>
          <a:prstGeom prst="ellipse">
            <a:avLst/>
          </a:prstGeom>
          <a:solidFill>
            <a:srgbClr val="E67E22"/>
          </a:solidFill>
        </p:spPr>
      </p:sp>
      <p:sp>
        <p:nvSpPr>
          <p:cNvPr id="40" name="Text 38"/>
          <p:cNvSpPr/>
          <p:nvPr/>
        </p:nvSpPr>
        <p:spPr>
          <a:xfrm>
            <a:off x="1190393" y="6305211"/>
            <a:ext cx="3809256" cy="33331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关键操作要点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09467" y="6762322"/>
            <a:ext cx="7047124" cy="16189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页码分节：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页面布局 → 分隔符 → 分节符：下一页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取消链接：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摘要和第一章第一页取消「链接到前一节」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编辑标记：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开始 → 段落 → 显示/隐藏编辑标记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注意：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插入下一页分节符，不是连续分节符</a:t>
            </a:r>
            <a:endParaRPr lang="en-US" sz="1050" dirty="0"/>
          </a:p>
        </p:txBody>
      </p:sp>
      <p:sp>
        <p:nvSpPr>
          <p:cNvPr id="42" name="Shape 40"/>
          <p:cNvSpPr/>
          <p:nvPr/>
        </p:nvSpPr>
        <p:spPr>
          <a:xfrm>
            <a:off x="8094669" y="6762322"/>
            <a:ext cx="0" cy="1618934"/>
          </a:xfrm>
          <a:prstGeom prst="straightConnector1">
            <a:avLst/>
          </a:prstGeom>
          <a:noFill/>
          <a:ln w="12700">
            <a:solidFill>
              <a:srgbClr val="FFFFFF">
                <a:alpha val="8235"/>
              </a:srgbClr>
            </a:solidFill>
            <a:prstDash val="solid"/>
            <a:headEnd type="none"/>
            <a:tailEnd type="none"/>
          </a:ln>
        </p:spPr>
      </p:sp>
      <p:sp>
        <p:nvSpPr>
          <p:cNvPr id="43" name="Text 41"/>
          <p:cNvSpPr/>
          <p:nvPr/>
        </p:nvSpPr>
        <p:spPr>
          <a:xfrm>
            <a:off x="8380363" y="6762322"/>
            <a:ext cx="6951892" cy="16189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启用奇偶页不同：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双击页眉 → 页眉和页脚工具 → 勾选奇偶页不同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StyleRef域：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域 → 链接和引用 → StyleRef → 标题1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手动添加序号：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第几章序号需手动添加，不要自动生成</a:t>
            </a:r>
            <a:endParaRPr lang="en-US" sz="1050" dirty="0"/>
          </a:p>
          <a:p>
            <a:pPr algn="l">
              <a:lnSpc>
                <a:spcPct val="170000"/>
              </a:lnSpc>
            </a:pPr>
            <a:r>
              <a:rPr lang="en-US" sz="1050" b="1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更新域：</a:t>
            </a:r>
            <a:r>
              <a:rPr lang="en-US" sz="1050" dirty="0">
                <a:solidFill>
                  <a:srgbClr val="BDC3C7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页眉处右键点击「更新域」</a:t>
            </a:r>
            <a:endParaRPr lang="en-US" sz="1050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 · 页码系统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文档分节：三阶段页码体系构建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530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通过分节符实现不同部分的页码格式独立控制</a:t>
            </a:r>
            <a:endParaRPr 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74725" y="2159000"/>
            <a:ext cx="12018033" cy="6559550"/>
            <a:chOff x="800" y="3320"/>
            <a:chExt cx="24416" cy="10330"/>
          </a:xfrm>
        </p:grpSpPr>
        <p:sp>
          <p:nvSpPr>
            <p:cNvPr id="5" name="Shape 3"/>
            <p:cNvSpPr/>
            <p:nvPr/>
          </p:nvSpPr>
          <p:spPr>
            <a:xfrm>
              <a:off x="800" y="3320"/>
              <a:ext cx="7740" cy="8200"/>
            </a:xfrm>
            <a:custGeom>
              <a:avLst/>
              <a:gdLst/>
              <a:ahLst/>
              <a:cxnLst/>
              <a:rect l="l" t="t" r="r" b="b"/>
              <a:pathLst>
                <a:path w="4914900" h="5207000">
                  <a:moveTo>
                    <a:pt x="50800" y="0"/>
                  </a:moveTo>
                  <a:lnTo>
                    <a:pt x="4864100" y="0"/>
                  </a:lnTo>
                  <a:cubicBezTo>
                    <a:pt x="4892156" y="0"/>
                    <a:pt x="4914900" y="22744"/>
                    <a:pt x="4914900" y="50800"/>
                  </a:cubicBezTo>
                  <a:lnTo>
                    <a:pt x="4914900" y="5054589"/>
                  </a:lnTo>
                  <a:cubicBezTo>
                    <a:pt x="4914900" y="5138763"/>
                    <a:pt x="4846663" y="5207000"/>
                    <a:pt x="4762489" y="5207000"/>
                  </a:cubicBezTo>
                  <a:lnTo>
                    <a:pt x="152411" y="5207000"/>
                  </a:lnTo>
                  <a:cubicBezTo>
                    <a:pt x="68237" y="5207000"/>
                    <a:pt x="0" y="5138763"/>
                    <a:pt x="0" y="5054589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6" name="Shape 4"/>
            <p:cNvSpPr/>
            <p:nvPr/>
          </p:nvSpPr>
          <p:spPr>
            <a:xfrm>
              <a:off x="800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7" name="Shape 5"/>
            <p:cNvSpPr/>
            <p:nvPr/>
          </p:nvSpPr>
          <p:spPr>
            <a:xfrm>
              <a:off x="1200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8" name="Text 6"/>
            <p:cNvSpPr/>
            <p:nvPr/>
          </p:nvSpPr>
          <p:spPr>
            <a:xfrm>
              <a:off x="1100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1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2400" y="3960"/>
              <a:ext cx="5089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第一节</a:t>
              </a:r>
              <a:r>
                <a:rPr lang="zh-CN" alt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和第</a:t>
              </a:r>
              <a:r>
                <a:rPr lang="zh-CN" alt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二节</a:t>
              </a:r>
              <a:endParaRPr lang="zh-CN" alt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1200" y="5040"/>
              <a:ext cx="71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封面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和版权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声明内容</a:t>
              </a:r>
              <a:endPara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11" name="Shape 9"/>
            <p:cNvSpPr/>
            <p:nvPr/>
          </p:nvSpPr>
          <p:spPr>
            <a:xfrm>
              <a:off x="1200" y="5840"/>
              <a:ext cx="6940" cy="1760"/>
            </a:xfrm>
            <a:custGeom>
              <a:avLst/>
              <a:gdLst/>
              <a:ahLst/>
              <a:cxnLst/>
              <a:rect l="l" t="t" r="r" b="b"/>
              <a:pathLst>
                <a:path w="4406900" h="1117600">
                  <a:moveTo>
                    <a:pt x="101601" y="0"/>
                  </a:moveTo>
                  <a:lnTo>
                    <a:pt x="4305299" y="0"/>
                  </a:lnTo>
                  <a:cubicBezTo>
                    <a:pt x="4361412" y="0"/>
                    <a:pt x="4406900" y="45488"/>
                    <a:pt x="4406900" y="101601"/>
                  </a:cubicBezTo>
                  <a:lnTo>
                    <a:pt x="4406900" y="1015999"/>
                  </a:lnTo>
                  <a:cubicBezTo>
                    <a:pt x="4406900" y="1072112"/>
                    <a:pt x="4361412" y="1117600"/>
                    <a:pt x="4305299" y="1117600"/>
                  </a:cubicBezTo>
                  <a:lnTo>
                    <a:pt x="101601" y="1117600"/>
                  </a:lnTo>
                  <a:cubicBezTo>
                    <a:pt x="45488" y="1117600"/>
                    <a:pt x="0" y="1072112"/>
                    <a:pt x="0" y="1015999"/>
                  </a:cubicBezTo>
                  <a:lnTo>
                    <a:pt x="0" y="101601"/>
                  </a:lnTo>
                  <a:cubicBezTo>
                    <a:pt x="0" y="45526"/>
                    <a:pt x="45526" y="0"/>
                    <a:pt x="101601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2" name="Text 10"/>
            <p:cNvSpPr/>
            <p:nvPr/>
          </p:nvSpPr>
          <p:spPr>
            <a:xfrm>
              <a:off x="1440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页码格式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440" y="6720"/>
              <a:ext cx="67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无页码</a:t>
              </a:r>
              <a:endParaRPr lang="en-US" sz="24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14" name="Shape 12"/>
            <p:cNvSpPr/>
            <p:nvPr/>
          </p:nvSpPr>
          <p:spPr>
            <a:xfrm>
              <a:off x="1200" y="7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5" name="Text 13"/>
            <p:cNvSpPr/>
            <p:nvPr/>
          </p:nvSpPr>
          <p:spPr>
            <a:xfrm>
              <a:off x="1480" y="78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分节位置</a:t>
              </a:r>
              <a:endParaRPr lang="en-US" sz="16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1440" y="8455"/>
              <a:ext cx="7101" cy="85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鼠标分别单击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封面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最后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一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行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末尾(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第一节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)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和版权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声明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最后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一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行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末尾(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第二节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)</a:t>
              </a:r>
              <a:endParaRPr lang="en-US" sz="1600" dirty="0"/>
            </a:p>
          </p:txBody>
        </p:sp>
        <p:sp>
          <p:nvSpPr>
            <p:cNvPr id="17" name="Shape 15"/>
            <p:cNvSpPr/>
            <p:nvPr/>
          </p:nvSpPr>
          <p:spPr>
            <a:xfrm>
              <a:off x="1200" y="10160"/>
              <a:ext cx="6940" cy="960"/>
            </a:xfrm>
            <a:custGeom>
              <a:avLst/>
              <a:gdLst/>
              <a:ahLst/>
              <a:cxnLst/>
              <a:rect l="l" t="t" r="r" b="b"/>
              <a:pathLst>
                <a:path w="4406900" h="609600">
                  <a:moveTo>
                    <a:pt x="101602" y="0"/>
                  </a:moveTo>
                  <a:lnTo>
                    <a:pt x="4305298" y="0"/>
                  </a:lnTo>
                  <a:cubicBezTo>
                    <a:pt x="4361411" y="0"/>
                    <a:pt x="4406900" y="45489"/>
                    <a:pt x="4406900" y="101602"/>
                  </a:cubicBezTo>
                  <a:lnTo>
                    <a:pt x="4406900" y="507998"/>
                  </a:lnTo>
                  <a:cubicBezTo>
                    <a:pt x="4406900" y="564111"/>
                    <a:pt x="4361411" y="609600"/>
                    <a:pt x="4305298" y="609600"/>
                  </a:cubicBezTo>
                  <a:lnTo>
                    <a:pt x="101602" y="609600"/>
                  </a:lnTo>
                  <a:cubicBezTo>
                    <a:pt x="45489" y="609600"/>
                    <a:pt x="0" y="564111"/>
                    <a:pt x="0" y="507998"/>
                  </a:cubicBezTo>
                  <a:lnTo>
                    <a:pt x="0" y="101602"/>
                  </a:lnTo>
                  <a:cubicBezTo>
                    <a:pt x="0" y="45526"/>
                    <a:pt x="45526" y="0"/>
                    <a:pt x="101602" y="0"/>
                  </a:cubicBezTo>
                  <a:close/>
                </a:path>
              </a:pathLst>
            </a:custGeom>
            <a:solidFill>
              <a:srgbClr val="E67E22">
                <a:alpha val="10196"/>
              </a:srgbClr>
            </a:solidFill>
          </p:spPr>
        </p:sp>
        <p:sp>
          <p:nvSpPr>
            <p:cNvPr id="18" name="Shape 16"/>
            <p:cNvSpPr/>
            <p:nvPr/>
          </p:nvSpPr>
          <p:spPr>
            <a:xfrm>
              <a:off x="1480" y="10480"/>
              <a:ext cx="320" cy="32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cubicBezTo>
                    <a:pt x="157675" y="203200"/>
                    <a:pt x="203200" y="157675"/>
                    <a:pt x="203200" y="101600"/>
                  </a:cubicBezTo>
                  <a:cubicBezTo>
                    <a:pt x="203200" y="45525"/>
                    <a:pt x="157675" y="0"/>
                    <a:pt x="101600" y="0"/>
                  </a:cubicBezTo>
                  <a:cubicBezTo>
                    <a:pt x="45525" y="0"/>
                    <a:pt x="0" y="45525"/>
                    <a:pt x="0" y="101600"/>
                  </a:cubicBezTo>
                  <a:cubicBezTo>
                    <a:pt x="0" y="157675"/>
                    <a:pt x="45525" y="203200"/>
                    <a:pt x="101600" y="203200"/>
                  </a:cubicBezTo>
                  <a:close/>
                  <a:moveTo>
                    <a:pt x="88900" y="63500"/>
                  </a:moveTo>
                  <a:cubicBezTo>
                    <a:pt x="88900" y="56491"/>
                    <a:pt x="94591" y="50800"/>
                    <a:pt x="101600" y="50800"/>
                  </a:cubicBezTo>
                  <a:cubicBezTo>
                    <a:pt x="108609" y="50800"/>
                    <a:pt x="114300" y="56491"/>
                    <a:pt x="114300" y="63500"/>
                  </a:cubicBezTo>
                  <a:cubicBezTo>
                    <a:pt x="114300" y="70509"/>
                    <a:pt x="108609" y="76200"/>
                    <a:pt x="101600" y="76200"/>
                  </a:cubicBezTo>
                  <a:cubicBezTo>
                    <a:pt x="94591" y="76200"/>
                    <a:pt x="88900" y="70509"/>
                    <a:pt x="88900" y="63500"/>
                  </a:cubicBezTo>
                  <a:close/>
                  <a:moveTo>
                    <a:pt x="85725" y="88900"/>
                  </a:moveTo>
                  <a:lnTo>
                    <a:pt x="104775" y="88900"/>
                  </a:lnTo>
                  <a:cubicBezTo>
                    <a:pt x="110053" y="88900"/>
                    <a:pt x="114300" y="93147"/>
                    <a:pt x="114300" y="98425"/>
                  </a:cubicBezTo>
                  <a:lnTo>
                    <a:pt x="114300" y="133350"/>
                  </a:lnTo>
                  <a:lnTo>
                    <a:pt x="117475" y="133350"/>
                  </a:lnTo>
                  <a:cubicBezTo>
                    <a:pt x="122753" y="133350"/>
                    <a:pt x="127000" y="137597"/>
                    <a:pt x="127000" y="142875"/>
                  </a:cubicBezTo>
                  <a:cubicBezTo>
                    <a:pt x="127000" y="148153"/>
                    <a:pt x="122753" y="152400"/>
                    <a:pt x="117475" y="152400"/>
                  </a:cubicBezTo>
                  <a:lnTo>
                    <a:pt x="85725" y="152400"/>
                  </a:lnTo>
                  <a:cubicBezTo>
                    <a:pt x="80447" y="152400"/>
                    <a:pt x="76200" y="148153"/>
                    <a:pt x="76200" y="142875"/>
                  </a:cubicBezTo>
                  <a:cubicBezTo>
                    <a:pt x="76200" y="137597"/>
                    <a:pt x="80447" y="133350"/>
                    <a:pt x="85725" y="133350"/>
                  </a:cubicBezTo>
                  <a:lnTo>
                    <a:pt x="95250" y="133350"/>
                  </a:lnTo>
                  <a:lnTo>
                    <a:pt x="95250" y="107950"/>
                  </a:lnTo>
                  <a:lnTo>
                    <a:pt x="85725" y="107950"/>
                  </a:lnTo>
                  <a:cubicBezTo>
                    <a:pt x="80447" y="107950"/>
                    <a:pt x="76200" y="103703"/>
                    <a:pt x="76200" y="98425"/>
                  </a:cubicBezTo>
                  <a:cubicBezTo>
                    <a:pt x="76200" y="93147"/>
                    <a:pt x="80447" y="88900"/>
                    <a:pt x="85725" y="8890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19" name="Text 17"/>
            <p:cNvSpPr/>
            <p:nvPr/>
          </p:nvSpPr>
          <p:spPr>
            <a:xfrm>
              <a:off x="1761" y="10712"/>
              <a:ext cx="654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操作：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页面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布局 → 分隔符 → 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分节符：下一页（如已有分页符，先删去分页符再插入分节符，否则会多一空白页）</a:t>
              </a: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20" name="Shape 18"/>
            <p:cNvSpPr/>
            <p:nvPr/>
          </p:nvSpPr>
          <p:spPr>
            <a:xfrm>
              <a:off x="8933" y="3320"/>
              <a:ext cx="7740" cy="8200"/>
            </a:xfrm>
            <a:custGeom>
              <a:avLst/>
              <a:gdLst/>
              <a:ahLst/>
              <a:cxnLst/>
              <a:rect l="l" t="t" r="r" b="b"/>
              <a:pathLst>
                <a:path w="4914900" h="5207000">
                  <a:moveTo>
                    <a:pt x="50800" y="0"/>
                  </a:moveTo>
                  <a:lnTo>
                    <a:pt x="4864100" y="0"/>
                  </a:lnTo>
                  <a:cubicBezTo>
                    <a:pt x="4892156" y="0"/>
                    <a:pt x="4914900" y="22744"/>
                    <a:pt x="4914900" y="50800"/>
                  </a:cubicBezTo>
                  <a:lnTo>
                    <a:pt x="4914900" y="5054589"/>
                  </a:lnTo>
                  <a:cubicBezTo>
                    <a:pt x="4914900" y="5138763"/>
                    <a:pt x="4846663" y="5207000"/>
                    <a:pt x="4762489" y="5207000"/>
                  </a:cubicBezTo>
                  <a:lnTo>
                    <a:pt x="152411" y="5207000"/>
                  </a:lnTo>
                  <a:cubicBezTo>
                    <a:pt x="68237" y="5207000"/>
                    <a:pt x="0" y="5138763"/>
                    <a:pt x="0" y="5054589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21" name="Shape 19"/>
            <p:cNvSpPr/>
            <p:nvPr/>
          </p:nvSpPr>
          <p:spPr>
            <a:xfrm>
              <a:off x="8933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22" name="Shape 20"/>
            <p:cNvSpPr/>
            <p:nvPr/>
          </p:nvSpPr>
          <p:spPr>
            <a:xfrm>
              <a:off x="9333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23" name="Text 21"/>
            <p:cNvSpPr/>
            <p:nvPr/>
          </p:nvSpPr>
          <p:spPr>
            <a:xfrm>
              <a:off x="9233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2</a:t>
              </a:r>
              <a:endParaRPr lang="en-US" sz="1600" dirty="0"/>
            </a:p>
          </p:txBody>
        </p:sp>
        <p:sp>
          <p:nvSpPr>
            <p:cNvPr id="24" name="Text 22"/>
            <p:cNvSpPr/>
            <p:nvPr/>
          </p:nvSpPr>
          <p:spPr>
            <a:xfrm>
              <a:off x="10534" y="3960"/>
              <a:ext cx="2695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第</a:t>
              </a:r>
              <a:r>
                <a:rPr lang="zh-CN" alt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三</a:t>
              </a: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节</a:t>
              </a:r>
              <a:endParaRPr lang="en-US" sz="160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9333" y="5040"/>
              <a:ext cx="71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中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文、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英文摘要、目录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之间插分页符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26" name="Shape 24"/>
            <p:cNvSpPr/>
            <p:nvPr/>
          </p:nvSpPr>
          <p:spPr>
            <a:xfrm>
              <a:off x="9333" y="5840"/>
              <a:ext cx="6940" cy="1760"/>
            </a:xfrm>
            <a:custGeom>
              <a:avLst/>
              <a:gdLst/>
              <a:ahLst/>
              <a:cxnLst/>
              <a:rect l="l" t="t" r="r" b="b"/>
              <a:pathLst>
                <a:path w="4406900" h="1117600">
                  <a:moveTo>
                    <a:pt x="101601" y="0"/>
                  </a:moveTo>
                  <a:lnTo>
                    <a:pt x="4305299" y="0"/>
                  </a:lnTo>
                  <a:cubicBezTo>
                    <a:pt x="4361412" y="0"/>
                    <a:pt x="4406900" y="45488"/>
                    <a:pt x="4406900" y="101601"/>
                  </a:cubicBezTo>
                  <a:lnTo>
                    <a:pt x="4406900" y="1015999"/>
                  </a:lnTo>
                  <a:cubicBezTo>
                    <a:pt x="4406900" y="1072112"/>
                    <a:pt x="4361412" y="1117600"/>
                    <a:pt x="4305299" y="1117600"/>
                  </a:cubicBezTo>
                  <a:lnTo>
                    <a:pt x="101601" y="1117600"/>
                  </a:lnTo>
                  <a:cubicBezTo>
                    <a:pt x="45488" y="1117600"/>
                    <a:pt x="0" y="1072112"/>
                    <a:pt x="0" y="1015999"/>
                  </a:cubicBezTo>
                  <a:lnTo>
                    <a:pt x="0" y="101601"/>
                  </a:lnTo>
                  <a:cubicBezTo>
                    <a:pt x="0" y="45526"/>
                    <a:pt x="45526" y="0"/>
                    <a:pt x="101601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27" name="Text 25"/>
            <p:cNvSpPr/>
            <p:nvPr/>
          </p:nvSpPr>
          <p:spPr>
            <a:xfrm>
              <a:off x="9573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页码格式</a:t>
              </a:r>
              <a:endParaRPr lang="en-US" sz="1600" dirty="0"/>
            </a:p>
          </p:txBody>
        </p:sp>
        <p:sp>
          <p:nvSpPr>
            <p:cNvPr id="28" name="Text 26"/>
            <p:cNvSpPr/>
            <p:nvPr/>
          </p:nvSpPr>
          <p:spPr>
            <a:xfrm>
              <a:off x="9573" y="6720"/>
              <a:ext cx="67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罗马数字 Ⅰ,Ⅱ,Ⅲ</a:t>
              </a:r>
              <a:endParaRPr lang="en-US" sz="24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29" name="Shape 27"/>
            <p:cNvSpPr/>
            <p:nvPr/>
          </p:nvSpPr>
          <p:spPr>
            <a:xfrm>
              <a:off x="9333" y="7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30" name="Text 28"/>
            <p:cNvSpPr/>
            <p:nvPr/>
          </p:nvSpPr>
          <p:spPr>
            <a:xfrm>
              <a:off x="9654" y="784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分节位置</a:t>
              </a:r>
              <a:endParaRPr lang="en-US" sz="1600" dirty="0"/>
            </a:p>
          </p:txBody>
        </p:sp>
        <p:sp>
          <p:nvSpPr>
            <p:cNvPr id="31" name="Text 29"/>
            <p:cNvSpPr/>
            <p:nvPr/>
          </p:nvSpPr>
          <p:spPr>
            <a:xfrm>
              <a:off x="9573" y="856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鼠标单击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目录最后一页末尾</a:t>
              </a:r>
              <a:endPara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32" name="Shape 30"/>
            <p:cNvSpPr/>
            <p:nvPr/>
          </p:nvSpPr>
          <p:spPr>
            <a:xfrm>
              <a:off x="9333" y="10160"/>
              <a:ext cx="6940" cy="960"/>
            </a:xfrm>
            <a:custGeom>
              <a:avLst/>
              <a:gdLst/>
              <a:ahLst/>
              <a:cxnLst/>
              <a:rect l="l" t="t" r="r" b="b"/>
              <a:pathLst>
                <a:path w="4406900" h="609600">
                  <a:moveTo>
                    <a:pt x="101602" y="0"/>
                  </a:moveTo>
                  <a:lnTo>
                    <a:pt x="4305298" y="0"/>
                  </a:lnTo>
                  <a:cubicBezTo>
                    <a:pt x="4361411" y="0"/>
                    <a:pt x="4406900" y="45489"/>
                    <a:pt x="4406900" y="101602"/>
                  </a:cubicBezTo>
                  <a:lnTo>
                    <a:pt x="4406900" y="507998"/>
                  </a:lnTo>
                  <a:cubicBezTo>
                    <a:pt x="4406900" y="564111"/>
                    <a:pt x="4361411" y="609600"/>
                    <a:pt x="4305298" y="609600"/>
                  </a:cubicBezTo>
                  <a:lnTo>
                    <a:pt x="101602" y="609600"/>
                  </a:lnTo>
                  <a:cubicBezTo>
                    <a:pt x="45489" y="609600"/>
                    <a:pt x="0" y="564111"/>
                    <a:pt x="0" y="507998"/>
                  </a:cubicBezTo>
                  <a:lnTo>
                    <a:pt x="0" y="101602"/>
                  </a:lnTo>
                  <a:cubicBezTo>
                    <a:pt x="0" y="45526"/>
                    <a:pt x="45526" y="0"/>
                    <a:pt x="101602" y="0"/>
                  </a:cubicBezTo>
                  <a:close/>
                </a:path>
              </a:pathLst>
            </a:custGeom>
            <a:solidFill>
              <a:srgbClr val="5D6D7E">
                <a:alpha val="10196"/>
              </a:srgbClr>
            </a:solidFill>
          </p:spPr>
        </p:sp>
        <p:sp>
          <p:nvSpPr>
            <p:cNvPr id="33" name="Shape 31"/>
            <p:cNvSpPr/>
            <p:nvPr/>
          </p:nvSpPr>
          <p:spPr>
            <a:xfrm>
              <a:off x="9613" y="10480"/>
              <a:ext cx="320" cy="32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cubicBezTo>
                    <a:pt x="157675" y="203200"/>
                    <a:pt x="203200" y="157675"/>
                    <a:pt x="203200" y="101600"/>
                  </a:cubicBezTo>
                  <a:cubicBezTo>
                    <a:pt x="203200" y="45525"/>
                    <a:pt x="157675" y="0"/>
                    <a:pt x="101600" y="0"/>
                  </a:cubicBezTo>
                  <a:cubicBezTo>
                    <a:pt x="45525" y="0"/>
                    <a:pt x="0" y="45525"/>
                    <a:pt x="0" y="101600"/>
                  </a:cubicBezTo>
                  <a:cubicBezTo>
                    <a:pt x="0" y="157675"/>
                    <a:pt x="45525" y="203200"/>
                    <a:pt x="101600" y="203200"/>
                  </a:cubicBezTo>
                  <a:close/>
                  <a:moveTo>
                    <a:pt x="88900" y="63500"/>
                  </a:moveTo>
                  <a:cubicBezTo>
                    <a:pt x="88900" y="56491"/>
                    <a:pt x="94591" y="50800"/>
                    <a:pt x="101600" y="50800"/>
                  </a:cubicBezTo>
                  <a:cubicBezTo>
                    <a:pt x="108609" y="50800"/>
                    <a:pt x="114300" y="56491"/>
                    <a:pt x="114300" y="63500"/>
                  </a:cubicBezTo>
                  <a:cubicBezTo>
                    <a:pt x="114300" y="70509"/>
                    <a:pt x="108609" y="76200"/>
                    <a:pt x="101600" y="76200"/>
                  </a:cubicBezTo>
                  <a:cubicBezTo>
                    <a:pt x="94591" y="76200"/>
                    <a:pt x="88900" y="70509"/>
                    <a:pt x="88900" y="63500"/>
                  </a:cubicBezTo>
                  <a:close/>
                  <a:moveTo>
                    <a:pt x="85725" y="88900"/>
                  </a:moveTo>
                  <a:lnTo>
                    <a:pt x="104775" y="88900"/>
                  </a:lnTo>
                  <a:cubicBezTo>
                    <a:pt x="110053" y="88900"/>
                    <a:pt x="114300" y="93147"/>
                    <a:pt x="114300" y="98425"/>
                  </a:cubicBezTo>
                  <a:lnTo>
                    <a:pt x="114300" y="133350"/>
                  </a:lnTo>
                  <a:lnTo>
                    <a:pt x="117475" y="133350"/>
                  </a:lnTo>
                  <a:cubicBezTo>
                    <a:pt x="122753" y="133350"/>
                    <a:pt x="127000" y="137597"/>
                    <a:pt x="127000" y="142875"/>
                  </a:cubicBezTo>
                  <a:cubicBezTo>
                    <a:pt x="127000" y="148153"/>
                    <a:pt x="122753" y="152400"/>
                    <a:pt x="117475" y="152400"/>
                  </a:cubicBezTo>
                  <a:lnTo>
                    <a:pt x="85725" y="152400"/>
                  </a:lnTo>
                  <a:cubicBezTo>
                    <a:pt x="80447" y="152400"/>
                    <a:pt x="76200" y="148153"/>
                    <a:pt x="76200" y="142875"/>
                  </a:cubicBezTo>
                  <a:cubicBezTo>
                    <a:pt x="76200" y="137597"/>
                    <a:pt x="80447" y="133350"/>
                    <a:pt x="85725" y="133350"/>
                  </a:cubicBezTo>
                  <a:lnTo>
                    <a:pt x="95250" y="133350"/>
                  </a:lnTo>
                  <a:lnTo>
                    <a:pt x="95250" y="107950"/>
                  </a:lnTo>
                  <a:lnTo>
                    <a:pt x="85725" y="107950"/>
                  </a:lnTo>
                  <a:cubicBezTo>
                    <a:pt x="80447" y="107950"/>
                    <a:pt x="76200" y="103703"/>
                    <a:pt x="76200" y="98425"/>
                  </a:cubicBezTo>
                  <a:cubicBezTo>
                    <a:pt x="76200" y="93147"/>
                    <a:pt x="80447" y="88900"/>
                    <a:pt x="85725" y="88900"/>
                  </a:cubicBezTo>
                  <a:close/>
                </a:path>
              </a:pathLst>
            </a:custGeom>
            <a:solidFill>
              <a:srgbClr val="5D6D7E"/>
            </a:solidFill>
          </p:spPr>
        </p:sp>
        <p:sp>
          <p:nvSpPr>
            <p:cNvPr id="34" name="Text 32"/>
            <p:cNvSpPr/>
            <p:nvPr/>
          </p:nvSpPr>
          <p:spPr>
            <a:xfrm>
              <a:off x="9839" y="10400"/>
              <a:ext cx="6595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操作：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页面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布局 → 分隔符 → 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分节符：下一页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（如已有分页符，先删去分页符再插入分节符，否则会多一空白页）</a:t>
              </a: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35" name="Shape 33"/>
            <p:cNvSpPr/>
            <p:nvPr/>
          </p:nvSpPr>
          <p:spPr>
            <a:xfrm>
              <a:off x="17067" y="3320"/>
              <a:ext cx="7740" cy="8200"/>
            </a:xfrm>
            <a:custGeom>
              <a:avLst/>
              <a:gdLst/>
              <a:ahLst/>
              <a:cxnLst/>
              <a:rect l="l" t="t" r="r" b="b"/>
              <a:pathLst>
                <a:path w="4914900" h="5207000">
                  <a:moveTo>
                    <a:pt x="50800" y="0"/>
                  </a:moveTo>
                  <a:lnTo>
                    <a:pt x="4864100" y="0"/>
                  </a:lnTo>
                  <a:cubicBezTo>
                    <a:pt x="4892156" y="0"/>
                    <a:pt x="4914900" y="22744"/>
                    <a:pt x="4914900" y="50800"/>
                  </a:cubicBezTo>
                  <a:lnTo>
                    <a:pt x="4914900" y="5054589"/>
                  </a:lnTo>
                  <a:cubicBezTo>
                    <a:pt x="4914900" y="5138763"/>
                    <a:pt x="4846663" y="5207000"/>
                    <a:pt x="4762489" y="5207000"/>
                  </a:cubicBezTo>
                  <a:lnTo>
                    <a:pt x="152411" y="5207000"/>
                  </a:lnTo>
                  <a:cubicBezTo>
                    <a:pt x="68237" y="5207000"/>
                    <a:pt x="0" y="5138763"/>
                    <a:pt x="0" y="5054589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</p:sp>
        <p:sp>
          <p:nvSpPr>
            <p:cNvPr id="36" name="Shape 34"/>
            <p:cNvSpPr/>
            <p:nvPr/>
          </p:nvSpPr>
          <p:spPr>
            <a:xfrm>
              <a:off x="17067" y="3320"/>
              <a:ext cx="7740" cy="80"/>
            </a:xfrm>
            <a:custGeom>
              <a:avLst/>
              <a:gdLst/>
              <a:ahLst/>
              <a:cxnLst/>
              <a:rect l="l" t="t" r="r" b="b"/>
              <a:pathLst>
                <a:path w="4914900" h="50800">
                  <a:moveTo>
                    <a:pt x="50800" y="0"/>
                  </a:moveTo>
                  <a:lnTo>
                    <a:pt x="4864100" y="0"/>
                  </a:lnTo>
                  <a:cubicBezTo>
                    <a:pt x="4892137" y="0"/>
                    <a:pt x="4914900" y="22763"/>
                    <a:pt x="4914900" y="50800"/>
                  </a:cubicBezTo>
                  <a:lnTo>
                    <a:pt x="4914900" y="50800"/>
                  </a:lnTo>
                  <a:lnTo>
                    <a:pt x="0" y="50800"/>
                  </a:ln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37" name="Shape 35"/>
            <p:cNvSpPr/>
            <p:nvPr/>
          </p:nvSpPr>
          <p:spPr>
            <a:xfrm>
              <a:off x="17467" y="3760"/>
              <a:ext cx="960" cy="96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0"/>
                  </a:lnTo>
                  <a:cubicBezTo>
                    <a:pt x="473024" y="0"/>
                    <a:pt x="609600" y="136576"/>
                    <a:pt x="609600" y="304800"/>
                  </a:cubicBezTo>
                  <a:lnTo>
                    <a:pt x="609600" y="304800"/>
                  </a:lnTo>
                  <a:cubicBezTo>
                    <a:pt x="609600" y="473024"/>
                    <a:pt x="473024" y="609600"/>
                    <a:pt x="304800" y="609600"/>
                  </a:cubicBezTo>
                  <a:lnTo>
                    <a:pt x="304800" y="609600"/>
                  </a:lnTo>
                  <a:cubicBezTo>
                    <a:pt x="136576" y="609600"/>
                    <a:pt x="0" y="473024"/>
                    <a:pt x="0" y="304800"/>
                  </a:cubicBezTo>
                  <a:lnTo>
                    <a:pt x="0" y="304800"/>
                  </a:lnTo>
                  <a:cubicBezTo>
                    <a:pt x="0" y="136576"/>
                    <a:pt x="136576" y="0"/>
                    <a:pt x="304800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38" name="Text 36"/>
            <p:cNvSpPr/>
            <p:nvPr/>
          </p:nvSpPr>
          <p:spPr>
            <a:xfrm>
              <a:off x="17367" y="3760"/>
              <a:ext cx="116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39" name="Text 37"/>
            <p:cNvSpPr/>
            <p:nvPr/>
          </p:nvSpPr>
          <p:spPr>
            <a:xfrm>
              <a:off x="18668" y="3960"/>
              <a:ext cx="3020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第</a:t>
              </a:r>
              <a:r>
                <a:rPr lang="zh-CN" alt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四</a:t>
              </a:r>
              <a:r>
                <a:rPr lang="en-US" sz="20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节</a:t>
              </a:r>
              <a:endParaRPr lang="en-US" sz="1600" dirty="0"/>
            </a:p>
          </p:txBody>
        </p:sp>
        <p:sp>
          <p:nvSpPr>
            <p:cNvPr id="40" name="Text 38"/>
            <p:cNvSpPr/>
            <p:nvPr/>
          </p:nvSpPr>
          <p:spPr>
            <a:xfrm>
              <a:off x="17110" y="5040"/>
              <a:ext cx="8106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正文至结束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MiSans" pitchFamily="34" charset="-122"/>
                  <a:ea typeface="MiSans" pitchFamily="34" charset="-122"/>
                  <a:cs typeface="MiSans" pitchFamily="34" charset="-120"/>
                </a:rPr>
                <a:t>，各章、参考文献、致谢、原创性声明和使用授权说明之间插分页符即可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1" name="Shape 39"/>
            <p:cNvSpPr/>
            <p:nvPr/>
          </p:nvSpPr>
          <p:spPr>
            <a:xfrm>
              <a:off x="17467" y="5840"/>
              <a:ext cx="6940" cy="1760"/>
            </a:xfrm>
            <a:custGeom>
              <a:avLst/>
              <a:gdLst/>
              <a:ahLst/>
              <a:cxnLst/>
              <a:rect l="l" t="t" r="r" b="b"/>
              <a:pathLst>
                <a:path w="4406900" h="1117600">
                  <a:moveTo>
                    <a:pt x="101601" y="0"/>
                  </a:moveTo>
                  <a:lnTo>
                    <a:pt x="4305299" y="0"/>
                  </a:lnTo>
                  <a:cubicBezTo>
                    <a:pt x="4361412" y="0"/>
                    <a:pt x="4406900" y="45488"/>
                    <a:pt x="4406900" y="101601"/>
                  </a:cubicBezTo>
                  <a:lnTo>
                    <a:pt x="4406900" y="1015999"/>
                  </a:lnTo>
                  <a:cubicBezTo>
                    <a:pt x="4406900" y="1072112"/>
                    <a:pt x="4361412" y="1117600"/>
                    <a:pt x="4305299" y="1117600"/>
                  </a:cubicBezTo>
                  <a:lnTo>
                    <a:pt x="101601" y="1117600"/>
                  </a:lnTo>
                  <a:cubicBezTo>
                    <a:pt x="45488" y="1117600"/>
                    <a:pt x="0" y="1072112"/>
                    <a:pt x="0" y="1015999"/>
                  </a:cubicBezTo>
                  <a:lnTo>
                    <a:pt x="0" y="101601"/>
                  </a:lnTo>
                  <a:cubicBezTo>
                    <a:pt x="0" y="45526"/>
                    <a:pt x="45526" y="0"/>
                    <a:pt x="101601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42" name="Text 40"/>
            <p:cNvSpPr/>
            <p:nvPr/>
          </p:nvSpPr>
          <p:spPr>
            <a:xfrm>
              <a:off x="17707" y="6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页码格式</a:t>
              </a:r>
              <a:endParaRPr lang="en-US" sz="1600" dirty="0"/>
            </a:p>
          </p:txBody>
        </p:sp>
        <p:sp>
          <p:nvSpPr>
            <p:cNvPr id="43" name="Text 41"/>
            <p:cNvSpPr/>
            <p:nvPr/>
          </p:nvSpPr>
          <p:spPr>
            <a:xfrm>
              <a:off x="17707" y="6720"/>
              <a:ext cx="670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阿拉伯数字 1,2,3</a:t>
              </a:r>
              <a:endParaRPr lang="en-US" sz="24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4" name="Shape 42"/>
            <p:cNvSpPr/>
            <p:nvPr/>
          </p:nvSpPr>
          <p:spPr>
            <a:xfrm>
              <a:off x="17467" y="7840"/>
              <a:ext cx="6940" cy="1600"/>
            </a:xfrm>
            <a:custGeom>
              <a:avLst/>
              <a:gdLst/>
              <a:ahLst/>
              <a:cxnLst/>
              <a:rect l="l" t="t" r="r" b="b"/>
              <a:pathLst>
                <a:path w="4406900" h="1016000">
                  <a:moveTo>
                    <a:pt x="101600" y="0"/>
                  </a:moveTo>
                  <a:lnTo>
                    <a:pt x="4305300" y="0"/>
                  </a:lnTo>
                  <a:cubicBezTo>
                    <a:pt x="4361375" y="0"/>
                    <a:pt x="4406900" y="45525"/>
                    <a:pt x="4406900" y="101600"/>
                  </a:cubicBezTo>
                  <a:lnTo>
                    <a:pt x="4406900" y="914400"/>
                  </a:lnTo>
                  <a:cubicBezTo>
                    <a:pt x="4406900" y="970475"/>
                    <a:pt x="4361375" y="1016000"/>
                    <a:pt x="43053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45" name="Text 43"/>
            <p:cNvSpPr/>
            <p:nvPr/>
          </p:nvSpPr>
          <p:spPr>
            <a:xfrm>
              <a:off x="17707" y="808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起始页码</a:t>
              </a:r>
              <a:endParaRPr lang="en-US" sz="1600" dirty="0"/>
            </a:p>
          </p:txBody>
        </p:sp>
        <p:sp>
          <p:nvSpPr>
            <p:cNvPr id="46" name="Text 44"/>
            <p:cNvSpPr/>
            <p:nvPr/>
          </p:nvSpPr>
          <p:spPr>
            <a:xfrm>
              <a:off x="17707" y="8720"/>
              <a:ext cx="66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从1开始计数</a:t>
              </a:r>
              <a:endPara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7" name="Shape 45"/>
            <p:cNvSpPr/>
            <p:nvPr/>
          </p:nvSpPr>
          <p:spPr>
            <a:xfrm>
              <a:off x="17467" y="10160"/>
              <a:ext cx="6940" cy="960"/>
            </a:xfrm>
            <a:custGeom>
              <a:avLst/>
              <a:gdLst/>
              <a:ahLst/>
              <a:cxnLst/>
              <a:rect l="l" t="t" r="r" b="b"/>
              <a:pathLst>
                <a:path w="4406900" h="609600">
                  <a:moveTo>
                    <a:pt x="101602" y="0"/>
                  </a:moveTo>
                  <a:lnTo>
                    <a:pt x="4305298" y="0"/>
                  </a:lnTo>
                  <a:cubicBezTo>
                    <a:pt x="4361411" y="0"/>
                    <a:pt x="4406900" y="45489"/>
                    <a:pt x="4406900" y="101602"/>
                  </a:cubicBezTo>
                  <a:lnTo>
                    <a:pt x="4406900" y="507998"/>
                  </a:lnTo>
                  <a:cubicBezTo>
                    <a:pt x="4406900" y="564111"/>
                    <a:pt x="4361411" y="609600"/>
                    <a:pt x="4305298" y="609600"/>
                  </a:cubicBezTo>
                  <a:lnTo>
                    <a:pt x="101602" y="609600"/>
                  </a:lnTo>
                  <a:cubicBezTo>
                    <a:pt x="45489" y="609600"/>
                    <a:pt x="0" y="564111"/>
                    <a:pt x="0" y="507998"/>
                  </a:cubicBezTo>
                  <a:lnTo>
                    <a:pt x="0" y="101602"/>
                  </a:lnTo>
                  <a:cubicBezTo>
                    <a:pt x="0" y="45526"/>
                    <a:pt x="45526" y="0"/>
                    <a:pt x="101602" y="0"/>
                  </a:cubicBezTo>
                  <a:close/>
                </a:path>
              </a:pathLst>
            </a:custGeom>
            <a:solidFill>
              <a:srgbClr val="2C3E50">
                <a:alpha val="10196"/>
              </a:srgbClr>
            </a:solidFill>
          </p:spPr>
        </p:sp>
        <p:sp>
          <p:nvSpPr>
            <p:cNvPr id="48" name="Shape 46"/>
            <p:cNvSpPr/>
            <p:nvPr/>
          </p:nvSpPr>
          <p:spPr>
            <a:xfrm>
              <a:off x="17747" y="10480"/>
              <a:ext cx="320" cy="32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cubicBezTo>
                    <a:pt x="157675" y="203200"/>
                    <a:pt x="203200" y="157675"/>
                    <a:pt x="203200" y="101600"/>
                  </a:cubicBezTo>
                  <a:cubicBezTo>
                    <a:pt x="203200" y="45525"/>
                    <a:pt x="157675" y="0"/>
                    <a:pt x="101600" y="0"/>
                  </a:cubicBezTo>
                  <a:cubicBezTo>
                    <a:pt x="45525" y="0"/>
                    <a:pt x="0" y="45525"/>
                    <a:pt x="0" y="101600"/>
                  </a:cubicBezTo>
                  <a:cubicBezTo>
                    <a:pt x="0" y="157675"/>
                    <a:pt x="45525" y="203200"/>
                    <a:pt x="101600" y="203200"/>
                  </a:cubicBezTo>
                  <a:close/>
                  <a:moveTo>
                    <a:pt x="88900" y="63500"/>
                  </a:moveTo>
                  <a:cubicBezTo>
                    <a:pt x="88900" y="56491"/>
                    <a:pt x="94591" y="50800"/>
                    <a:pt x="101600" y="50800"/>
                  </a:cubicBezTo>
                  <a:cubicBezTo>
                    <a:pt x="108609" y="50800"/>
                    <a:pt x="114300" y="56491"/>
                    <a:pt x="114300" y="63500"/>
                  </a:cubicBezTo>
                  <a:cubicBezTo>
                    <a:pt x="114300" y="70509"/>
                    <a:pt x="108609" y="76200"/>
                    <a:pt x="101600" y="76200"/>
                  </a:cubicBezTo>
                  <a:cubicBezTo>
                    <a:pt x="94591" y="76200"/>
                    <a:pt x="88900" y="70509"/>
                    <a:pt x="88900" y="63500"/>
                  </a:cubicBezTo>
                  <a:close/>
                  <a:moveTo>
                    <a:pt x="85725" y="88900"/>
                  </a:moveTo>
                  <a:lnTo>
                    <a:pt x="104775" y="88900"/>
                  </a:lnTo>
                  <a:cubicBezTo>
                    <a:pt x="110053" y="88900"/>
                    <a:pt x="114300" y="93147"/>
                    <a:pt x="114300" y="98425"/>
                  </a:cubicBezTo>
                  <a:lnTo>
                    <a:pt x="114300" y="133350"/>
                  </a:lnTo>
                  <a:lnTo>
                    <a:pt x="117475" y="133350"/>
                  </a:lnTo>
                  <a:cubicBezTo>
                    <a:pt x="122753" y="133350"/>
                    <a:pt x="127000" y="137597"/>
                    <a:pt x="127000" y="142875"/>
                  </a:cubicBezTo>
                  <a:cubicBezTo>
                    <a:pt x="127000" y="148153"/>
                    <a:pt x="122753" y="152400"/>
                    <a:pt x="117475" y="152400"/>
                  </a:cubicBezTo>
                  <a:lnTo>
                    <a:pt x="85725" y="152400"/>
                  </a:lnTo>
                  <a:cubicBezTo>
                    <a:pt x="80447" y="152400"/>
                    <a:pt x="76200" y="148153"/>
                    <a:pt x="76200" y="142875"/>
                  </a:cubicBezTo>
                  <a:cubicBezTo>
                    <a:pt x="76200" y="137597"/>
                    <a:pt x="80447" y="133350"/>
                    <a:pt x="85725" y="133350"/>
                  </a:cubicBezTo>
                  <a:lnTo>
                    <a:pt x="95250" y="133350"/>
                  </a:lnTo>
                  <a:lnTo>
                    <a:pt x="95250" y="107950"/>
                  </a:lnTo>
                  <a:lnTo>
                    <a:pt x="85725" y="107950"/>
                  </a:lnTo>
                  <a:cubicBezTo>
                    <a:pt x="80447" y="107950"/>
                    <a:pt x="76200" y="103703"/>
                    <a:pt x="76200" y="98425"/>
                  </a:cubicBezTo>
                  <a:cubicBezTo>
                    <a:pt x="76200" y="93147"/>
                    <a:pt x="80447" y="88900"/>
                    <a:pt x="85725" y="8890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49" name="Text 47"/>
            <p:cNvSpPr/>
            <p:nvPr/>
          </p:nvSpPr>
          <p:spPr>
            <a:xfrm>
              <a:off x="18267" y="10400"/>
              <a:ext cx="606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无需再插入分节符</a:t>
              </a:r>
              <a:endPara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50" name="Shape 48"/>
            <p:cNvSpPr/>
            <p:nvPr/>
          </p:nvSpPr>
          <p:spPr>
            <a:xfrm>
              <a:off x="800" y="11840"/>
              <a:ext cx="24000" cy="1760"/>
            </a:xfrm>
            <a:custGeom>
              <a:avLst/>
              <a:gdLst/>
              <a:ahLst/>
              <a:cxnLst/>
              <a:rect l="l" t="t" r="r" b="b"/>
              <a:pathLst>
                <a:path w="15240000" h="1117600">
                  <a:moveTo>
                    <a:pt x="152396" y="0"/>
                  </a:moveTo>
                  <a:lnTo>
                    <a:pt x="15087604" y="0"/>
                  </a:lnTo>
                  <a:cubicBezTo>
                    <a:pt x="15171770" y="0"/>
                    <a:pt x="15240000" y="68230"/>
                    <a:pt x="15240000" y="152396"/>
                  </a:cubicBezTo>
                  <a:lnTo>
                    <a:pt x="15240000" y="965204"/>
                  </a:lnTo>
                  <a:cubicBezTo>
                    <a:pt x="15240000" y="1049370"/>
                    <a:pt x="15171770" y="1117600"/>
                    <a:pt x="15087604" y="1117600"/>
                  </a:cubicBezTo>
                  <a:lnTo>
                    <a:pt x="152396" y="1117600"/>
                  </a:lnTo>
                  <a:cubicBezTo>
                    <a:pt x="68286" y="1117600"/>
                    <a:pt x="0" y="1049314"/>
                    <a:pt x="0" y="965204"/>
                  </a:cubicBezTo>
                  <a:lnTo>
                    <a:pt x="0" y="152396"/>
                  </a:lnTo>
                  <a:cubicBezTo>
                    <a:pt x="0" y="68286"/>
                    <a:pt x="68286" y="0"/>
                    <a:pt x="152396" y="0"/>
                  </a:cubicBezTo>
                  <a:close/>
                </a:path>
              </a:pathLst>
            </a:custGeom>
            <a:solidFill>
              <a:schemeClr val="bg2"/>
            </a:solidFill>
          </p:spPr>
        </p:sp>
        <p:sp>
          <p:nvSpPr>
            <p:cNvPr id="51" name="Shape 49"/>
            <p:cNvSpPr/>
            <p:nvPr/>
          </p:nvSpPr>
          <p:spPr>
            <a:xfrm>
              <a:off x="1163" y="12420"/>
              <a:ext cx="675" cy="600"/>
            </a:xfrm>
            <a:custGeom>
              <a:avLst/>
              <a:gdLst/>
              <a:ahLst/>
              <a:cxnLst/>
              <a:rect l="l" t="t" r="r" b="b"/>
              <a:pathLst>
                <a:path w="428625" h="381000">
                  <a:moveTo>
                    <a:pt x="214313" y="23812"/>
                  </a:moveTo>
                  <a:cubicBezTo>
                    <a:pt x="154186" y="23812"/>
                    <a:pt x="106040" y="51197"/>
                    <a:pt x="70991" y="83790"/>
                  </a:cubicBezTo>
                  <a:cubicBezTo>
                    <a:pt x="36165" y="116160"/>
                    <a:pt x="12874" y="154781"/>
                    <a:pt x="1786" y="181347"/>
                  </a:cubicBezTo>
                  <a:cubicBezTo>
                    <a:pt x="-670" y="187226"/>
                    <a:pt x="-670" y="193774"/>
                    <a:pt x="1786" y="199653"/>
                  </a:cubicBezTo>
                  <a:cubicBezTo>
                    <a:pt x="12874" y="226219"/>
                    <a:pt x="36165" y="264914"/>
                    <a:pt x="70991" y="297210"/>
                  </a:cubicBezTo>
                  <a:cubicBezTo>
                    <a:pt x="106040" y="329729"/>
                    <a:pt x="154186" y="357188"/>
                    <a:pt x="214313" y="357188"/>
                  </a:cubicBezTo>
                  <a:cubicBezTo>
                    <a:pt x="274439" y="357188"/>
                    <a:pt x="322585" y="329803"/>
                    <a:pt x="357634" y="297210"/>
                  </a:cubicBezTo>
                  <a:cubicBezTo>
                    <a:pt x="392460" y="264840"/>
                    <a:pt x="415751" y="226219"/>
                    <a:pt x="426839" y="199653"/>
                  </a:cubicBezTo>
                  <a:cubicBezTo>
                    <a:pt x="429295" y="193774"/>
                    <a:pt x="429295" y="187226"/>
                    <a:pt x="426839" y="181347"/>
                  </a:cubicBezTo>
                  <a:cubicBezTo>
                    <a:pt x="415751" y="154781"/>
                    <a:pt x="392460" y="116086"/>
                    <a:pt x="357634" y="83790"/>
                  </a:cubicBezTo>
                  <a:cubicBezTo>
                    <a:pt x="322585" y="51271"/>
                    <a:pt x="274439" y="23812"/>
                    <a:pt x="214313" y="23812"/>
                  </a:cubicBezTo>
                  <a:close/>
                  <a:moveTo>
                    <a:pt x="107156" y="190500"/>
                  </a:moveTo>
                  <a:cubicBezTo>
                    <a:pt x="107156" y="131359"/>
                    <a:pt x="155171" y="83344"/>
                    <a:pt x="214313" y="83344"/>
                  </a:cubicBezTo>
                  <a:cubicBezTo>
                    <a:pt x="273454" y="83344"/>
                    <a:pt x="321469" y="131359"/>
                    <a:pt x="321469" y="190500"/>
                  </a:cubicBezTo>
                  <a:cubicBezTo>
                    <a:pt x="321469" y="249641"/>
                    <a:pt x="273454" y="297656"/>
                    <a:pt x="214313" y="297656"/>
                  </a:cubicBezTo>
                  <a:cubicBezTo>
                    <a:pt x="155171" y="297656"/>
                    <a:pt x="107156" y="249641"/>
                    <a:pt x="107156" y="190500"/>
                  </a:cubicBezTo>
                  <a:close/>
                  <a:moveTo>
                    <a:pt x="214313" y="142875"/>
                  </a:moveTo>
                  <a:cubicBezTo>
                    <a:pt x="214313" y="169143"/>
                    <a:pt x="192956" y="190500"/>
                    <a:pt x="166688" y="190500"/>
                  </a:cubicBezTo>
                  <a:cubicBezTo>
                    <a:pt x="158130" y="190500"/>
                    <a:pt x="150093" y="188268"/>
                    <a:pt x="143098" y="184249"/>
                  </a:cubicBezTo>
                  <a:cubicBezTo>
                    <a:pt x="142354" y="192360"/>
                    <a:pt x="143024" y="200695"/>
                    <a:pt x="145256" y="208955"/>
                  </a:cubicBezTo>
                  <a:cubicBezTo>
                    <a:pt x="155451" y="247055"/>
                    <a:pt x="194667" y="269677"/>
                    <a:pt x="232767" y="259482"/>
                  </a:cubicBezTo>
                  <a:cubicBezTo>
                    <a:pt x="270867" y="249287"/>
                    <a:pt x="293489" y="210071"/>
                    <a:pt x="283294" y="171971"/>
                  </a:cubicBezTo>
                  <a:cubicBezTo>
                    <a:pt x="274216" y="137964"/>
                    <a:pt x="241995" y="116309"/>
                    <a:pt x="208062" y="119286"/>
                  </a:cubicBezTo>
                  <a:cubicBezTo>
                    <a:pt x="212006" y="126206"/>
                    <a:pt x="214313" y="134243"/>
                    <a:pt x="214313" y="142875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52" name="Text 50"/>
            <p:cNvSpPr/>
            <p:nvPr/>
          </p:nvSpPr>
          <p:spPr>
            <a:xfrm>
              <a:off x="2190" y="12160"/>
              <a:ext cx="14920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重要提示：显示编辑标记</a:t>
              </a:r>
              <a:endPara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2260" y="13170"/>
              <a:ext cx="21387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chemeClr val="tx1">
                      <a:alpha val="90000"/>
                    </a:scheme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建议在“开始”选项卡的"段落"组中，点击“显示/隐藏编辑标记”               （图标），让分节符可见，方便定位和管理</a:t>
              </a:r>
              <a:r>
                <a:rPr lang="zh-CN" altLang="en-US" sz="1600" dirty="0">
                  <a:solidFill>
                    <a:schemeClr val="tx1">
                      <a:alpha val="90000"/>
                    </a:scheme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。</a:t>
              </a:r>
              <a:endParaRPr lang="zh-CN" altLang="en-US" sz="1600" dirty="0">
                <a:solidFill>
                  <a:schemeClr val="tx1">
                    <a:alpha val="90000"/>
                  </a:scheme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插入下一页分节符或奇数页分节符（每一节从奇数页开始），不是连续分节符，否则摘要插入页码会从第二页开始。</a:t>
              </a: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0995" y="4381500"/>
            <a:ext cx="333375" cy="3810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315" y="7937500"/>
            <a:ext cx="333375" cy="38100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12912725" y="507365"/>
            <a:ext cx="2590800" cy="3948430"/>
            <a:chOff x="5119" y="3159"/>
            <a:chExt cx="4541" cy="7001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9" y="3159"/>
              <a:ext cx="4541" cy="7001"/>
            </a:xfrm>
            <a:prstGeom prst="rect">
              <a:avLst/>
            </a:prstGeom>
            <a:ln>
              <a:solidFill>
                <a:srgbClr val="8DAAC2"/>
              </a:solidFill>
            </a:ln>
          </p:spPr>
        </p:pic>
        <p:sp>
          <p:nvSpPr>
            <p:cNvPr id="59" name="圆角矩形 58"/>
            <p:cNvSpPr/>
            <p:nvPr/>
          </p:nvSpPr>
          <p:spPr>
            <a:xfrm>
              <a:off x="5895" y="3259"/>
              <a:ext cx="1757" cy="108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6025" y="6708"/>
              <a:ext cx="3551" cy="96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265" y="4719955"/>
            <a:ext cx="2938145" cy="3598545"/>
          </a:xfrm>
          <a:prstGeom prst="rect">
            <a:avLst/>
          </a:prstGeom>
          <a:ln w="12700" cmpd="sng">
            <a:solidFill>
              <a:srgbClr val="E40D08"/>
            </a:solidFill>
            <a:prstDash val="solid"/>
          </a:ln>
        </p:spPr>
      </p:pic>
      <p:sp>
        <p:nvSpPr>
          <p:cNvPr id="63" name="圆角矩形 62"/>
          <p:cNvSpPr/>
          <p:nvPr/>
        </p:nvSpPr>
        <p:spPr>
          <a:xfrm>
            <a:off x="13556630" y="6654848"/>
            <a:ext cx="2025970" cy="5464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13355460" y="4762500"/>
            <a:ext cx="1002430" cy="6096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70" y="8016240"/>
            <a:ext cx="390525" cy="302260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12912725" y="5461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3022580" y="2679700"/>
            <a:ext cx="1014730" cy="7797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2721590" y="4918075"/>
            <a:ext cx="777875" cy="8731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3149580" y="6789420"/>
            <a:ext cx="1014730" cy="7797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1997055" y="1422400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983085" y="5676900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 · 页码系统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罗马数字页码：摘要与目录部分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Word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）</a:t>
            </a:r>
            <a:endParaRPr lang="en-US" altLang="zh-CN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33731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为第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节设置罗马数字页码格式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r>
              <a:rPr 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从</a:t>
            </a:r>
            <a:r>
              <a:rPr lang="zh-CN" alt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摘要</a:t>
            </a:r>
            <a:r>
              <a:rPr 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第I页开始计数</a:t>
            </a:r>
            <a:r>
              <a:rPr lang="zh-CN" alt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9067800" cy="6553200"/>
          </a:xfrm>
          <a:custGeom>
            <a:avLst/>
            <a:gdLst/>
            <a:ahLst/>
            <a:cxnLst/>
            <a:rect l="l" t="t" r="r" b="b"/>
            <a:pathLst>
              <a:path w="9067800" h="6553200">
                <a:moveTo>
                  <a:pt x="152427" y="0"/>
                </a:moveTo>
                <a:lnTo>
                  <a:pt x="8915373" y="0"/>
                </a:lnTo>
                <a:cubicBezTo>
                  <a:pt x="8999556" y="0"/>
                  <a:pt x="9067800" y="68244"/>
                  <a:pt x="9067800" y="152427"/>
                </a:cubicBezTo>
                <a:lnTo>
                  <a:pt x="9067800" y="6400773"/>
                </a:lnTo>
                <a:cubicBezTo>
                  <a:pt x="9067800" y="6484956"/>
                  <a:pt x="8999556" y="6553200"/>
                  <a:pt x="89153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p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50" y="238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6788" y="4713"/>
                </a:moveTo>
                <a:cubicBezTo>
                  <a:pt x="98276" y="-2629"/>
                  <a:pt x="104775" y="-7937"/>
                  <a:pt x="112316" y="-7937"/>
                </a:cubicBezTo>
                <a:lnTo>
                  <a:pt x="141982" y="-7937"/>
                </a:lnTo>
                <a:cubicBezTo>
                  <a:pt x="149523" y="-7937"/>
                  <a:pt x="156021" y="-2629"/>
                  <a:pt x="157510" y="4713"/>
                </a:cubicBezTo>
                <a:lnTo>
                  <a:pt x="164703" y="39439"/>
                </a:lnTo>
                <a:cubicBezTo>
                  <a:pt x="171698" y="42416"/>
                  <a:pt x="178246" y="46236"/>
                  <a:pt x="184200" y="50750"/>
                </a:cubicBezTo>
                <a:lnTo>
                  <a:pt x="217835" y="39588"/>
                </a:lnTo>
                <a:cubicBezTo>
                  <a:pt x="224979" y="37207"/>
                  <a:pt x="232817" y="40184"/>
                  <a:pt x="236587" y="46732"/>
                </a:cubicBezTo>
                <a:lnTo>
                  <a:pt x="251420" y="72430"/>
                </a:lnTo>
                <a:cubicBezTo>
                  <a:pt x="255191" y="78978"/>
                  <a:pt x="253851" y="87213"/>
                  <a:pt x="248196" y="92224"/>
                </a:cubicBezTo>
                <a:lnTo>
                  <a:pt x="221754" y="115739"/>
                </a:lnTo>
                <a:cubicBezTo>
                  <a:pt x="222200" y="119410"/>
                  <a:pt x="222399" y="123180"/>
                  <a:pt x="222399" y="127000"/>
                </a:cubicBezTo>
                <a:cubicBezTo>
                  <a:pt x="222399" y="130820"/>
                  <a:pt x="222151" y="134590"/>
                  <a:pt x="221754" y="138261"/>
                </a:cubicBezTo>
                <a:lnTo>
                  <a:pt x="248245" y="161826"/>
                </a:lnTo>
                <a:cubicBezTo>
                  <a:pt x="253901" y="166836"/>
                  <a:pt x="255191" y="175121"/>
                  <a:pt x="251470" y="181620"/>
                </a:cubicBezTo>
                <a:lnTo>
                  <a:pt x="236637" y="207318"/>
                </a:lnTo>
                <a:cubicBezTo>
                  <a:pt x="232866" y="213816"/>
                  <a:pt x="225028" y="216843"/>
                  <a:pt x="217884" y="214461"/>
                </a:cubicBezTo>
                <a:lnTo>
                  <a:pt x="184249" y="203299"/>
                </a:lnTo>
                <a:cubicBezTo>
                  <a:pt x="178246" y="207814"/>
                  <a:pt x="171698" y="211584"/>
                  <a:pt x="164753" y="214610"/>
                </a:cubicBezTo>
                <a:lnTo>
                  <a:pt x="157609" y="249287"/>
                </a:lnTo>
                <a:cubicBezTo>
                  <a:pt x="156071" y="256679"/>
                  <a:pt x="149572" y="261937"/>
                  <a:pt x="142081" y="261937"/>
                </a:cubicBezTo>
                <a:lnTo>
                  <a:pt x="112415" y="261937"/>
                </a:lnTo>
                <a:cubicBezTo>
                  <a:pt x="104874" y="261937"/>
                  <a:pt x="98375" y="256629"/>
                  <a:pt x="96887" y="249287"/>
                </a:cubicBezTo>
                <a:lnTo>
                  <a:pt x="89743" y="214610"/>
                </a:lnTo>
                <a:cubicBezTo>
                  <a:pt x="82748" y="211634"/>
                  <a:pt x="76250" y="207814"/>
                  <a:pt x="70247" y="203299"/>
                </a:cubicBezTo>
                <a:lnTo>
                  <a:pt x="36463" y="214461"/>
                </a:lnTo>
                <a:cubicBezTo>
                  <a:pt x="29319" y="216843"/>
                  <a:pt x="21481" y="213866"/>
                  <a:pt x="17711" y="207318"/>
                </a:cubicBezTo>
                <a:lnTo>
                  <a:pt x="2877" y="181620"/>
                </a:lnTo>
                <a:cubicBezTo>
                  <a:pt x="-893" y="175071"/>
                  <a:pt x="446" y="166836"/>
                  <a:pt x="6102" y="161826"/>
                </a:cubicBezTo>
                <a:lnTo>
                  <a:pt x="32593" y="138261"/>
                </a:lnTo>
                <a:cubicBezTo>
                  <a:pt x="32147" y="134590"/>
                  <a:pt x="31948" y="130820"/>
                  <a:pt x="31948" y="127000"/>
                </a:cubicBezTo>
                <a:cubicBezTo>
                  <a:pt x="31948" y="123180"/>
                  <a:pt x="32196" y="119410"/>
                  <a:pt x="32593" y="115739"/>
                </a:cubicBezTo>
                <a:lnTo>
                  <a:pt x="6102" y="92174"/>
                </a:lnTo>
                <a:cubicBezTo>
                  <a:pt x="446" y="87164"/>
                  <a:pt x="-843" y="78879"/>
                  <a:pt x="2877" y="72380"/>
                </a:cubicBezTo>
                <a:lnTo>
                  <a:pt x="17711" y="46682"/>
                </a:lnTo>
                <a:cubicBezTo>
                  <a:pt x="21481" y="40134"/>
                  <a:pt x="29319" y="37157"/>
                  <a:pt x="36463" y="39539"/>
                </a:cubicBezTo>
                <a:lnTo>
                  <a:pt x="70098" y="50701"/>
                </a:lnTo>
                <a:cubicBezTo>
                  <a:pt x="76101" y="46186"/>
                  <a:pt x="82649" y="42416"/>
                  <a:pt x="89595" y="39390"/>
                </a:cubicBezTo>
                <a:lnTo>
                  <a:pt x="96788" y="4713"/>
                </a:lnTo>
                <a:close/>
                <a:moveTo>
                  <a:pt x="127149" y="166688"/>
                </a:moveTo>
                <a:cubicBezTo>
                  <a:pt x="141328" y="166634"/>
                  <a:pt x="154401" y="159021"/>
                  <a:pt x="161445" y="146715"/>
                </a:cubicBezTo>
                <a:cubicBezTo>
                  <a:pt x="168488" y="134409"/>
                  <a:pt x="168432" y="119280"/>
                  <a:pt x="161296" y="107027"/>
                </a:cubicBezTo>
                <a:cubicBezTo>
                  <a:pt x="154160" y="94775"/>
                  <a:pt x="141030" y="87259"/>
                  <a:pt x="126851" y="87312"/>
                </a:cubicBezTo>
                <a:cubicBezTo>
                  <a:pt x="112672" y="87366"/>
                  <a:pt x="99599" y="94979"/>
                  <a:pt x="92555" y="107285"/>
                </a:cubicBezTo>
                <a:cubicBezTo>
                  <a:pt x="85512" y="119591"/>
                  <a:pt x="85568" y="134720"/>
                  <a:pt x="92704" y="146973"/>
                </a:cubicBezTo>
                <a:cubicBezTo>
                  <a:pt x="99840" y="159225"/>
                  <a:pt x="112970" y="166741"/>
                  <a:pt x="127149" y="166688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079500" y="2336800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77685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776855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830195"/>
            <a:ext cx="4165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进入页眉页脚编辑模式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20800" y="3452507"/>
            <a:ext cx="4165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双击第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节（摘要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页）的页脚区域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以便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Word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功能区能看到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页眉和页脚工具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2000" y="403226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3" name="Text 11"/>
          <p:cNvSpPr/>
          <p:nvPr/>
        </p:nvSpPr>
        <p:spPr>
          <a:xfrm>
            <a:off x="717550" y="403226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0800" y="4138942"/>
            <a:ext cx="8102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取消"链接到前一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条页眉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62000" y="525336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0" name="Shape 18"/>
          <p:cNvSpPr/>
          <p:nvPr/>
        </p:nvSpPr>
        <p:spPr>
          <a:xfrm>
            <a:off x="762000" y="639446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1" name="Text 19"/>
          <p:cNvSpPr/>
          <p:nvPr/>
        </p:nvSpPr>
        <p:spPr>
          <a:xfrm>
            <a:off x="717550" y="639065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198245" y="6482727"/>
            <a:ext cx="5156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回到页脚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设置页码格式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98245" y="6735445"/>
            <a:ext cx="6431915" cy="11436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Word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页码 → 设置页码格式 →编号格式：Ⅰ,Ⅱ,Ⅲ → 起始页码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Ⅰ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(</a:t>
            </a:r>
            <a:r>
              <a:rPr lang="zh-CN" alt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页码下如有回车键删去后，奇偶页都可删，页码显示与正文不那么近。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)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160780" y="7606042"/>
            <a:ext cx="8534400" cy="1016000"/>
          </a:xfrm>
          <a:custGeom>
            <a:avLst/>
            <a:gdLst/>
            <a:ahLst/>
            <a:cxnLst/>
            <a:rect l="l" t="t" r="r" b="b"/>
            <a:pathLst>
              <a:path w="8534400" h="1016000">
                <a:moveTo>
                  <a:pt x="50800" y="0"/>
                </a:moveTo>
                <a:lnTo>
                  <a:pt x="8432800" y="0"/>
                </a:lnTo>
                <a:cubicBezTo>
                  <a:pt x="8488875" y="0"/>
                  <a:pt x="8534400" y="45525"/>
                  <a:pt x="8534400" y="101600"/>
                </a:cubicBezTo>
                <a:lnTo>
                  <a:pt x="8534400" y="914400"/>
                </a:lnTo>
                <a:cubicBezTo>
                  <a:pt x="8534400" y="970475"/>
                  <a:pt x="8488875" y="1016000"/>
                  <a:pt x="84328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>
              <a:alpha val="10196"/>
            </a:srgbClr>
          </a:solidFill>
        </p:spPr>
      </p:sp>
      <p:sp>
        <p:nvSpPr>
          <p:cNvPr id="25" name="Shape 23"/>
          <p:cNvSpPr/>
          <p:nvPr/>
        </p:nvSpPr>
        <p:spPr>
          <a:xfrm>
            <a:off x="787400" y="7366012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6" name="Shape 24"/>
          <p:cNvSpPr/>
          <p:nvPr/>
        </p:nvSpPr>
        <p:spPr>
          <a:xfrm>
            <a:off x="1041400" y="775336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0"/>
                </a:moveTo>
                <a:cubicBezTo>
                  <a:pt x="107434" y="0"/>
                  <a:pt x="112792" y="3215"/>
                  <a:pt x="115570" y="8334"/>
                </a:cubicBezTo>
                <a:lnTo>
                  <a:pt x="201295" y="167084"/>
                </a:lnTo>
                <a:cubicBezTo>
                  <a:pt x="203954" y="172006"/>
                  <a:pt x="203835" y="177959"/>
                  <a:pt x="200978" y="182761"/>
                </a:cubicBezTo>
                <a:cubicBezTo>
                  <a:pt x="198120" y="187563"/>
                  <a:pt x="192921" y="190500"/>
                  <a:pt x="187325" y="190500"/>
                </a:cubicBezTo>
                <a:lnTo>
                  <a:pt x="15875" y="190500"/>
                </a:lnTo>
                <a:cubicBezTo>
                  <a:pt x="10279" y="190500"/>
                  <a:pt x="5120" y="187563"/>
                  <a:pt x="2223" y="182761"/>
                </a:cubicBezTo>
                <a:cubicBezTo>
                  <a:pt x="-675" y="177959"/>
                  <a:pt x="-754" y="172006"/>
                  <a:pt x="1905" y="167084"/>
                </a:cubicBezTo>
                <a:lnTo>
                  <a:pt x="87630" y="8334"/>
                </a:lnTo>
                <a:cubicBezTo>
                  <a:pt x="90408" y="3215"/>
                  <a:pt x="95766" y="0"/>
                  <a:pt x="101600" y="0"/>
                </a:cubicBezTo>
                <a:close/>
                <a:moveTo>
                  <a:pt x="101600" y="66675"/>
                </a:moveTo>
                <a:cubicBezTo>
                  <a:pt x="96322" y="66675"/>
                  <a:pt x="92075" y="70922"/>
                  <a:pt x="92075" y="76200"/>
                </a:cubicBezTo>
                <a:lnTo>
                  <a:pt x="92075" y="120650"/>
                </a:lnTo>
                <a:cubicBezTo>
                  <a:pt x="92075" y="125928"/>
                  <a:pt x="96322" y="130175"/>
                  <a:pt x="101600" y="130175"/>
                </a:cubicBezTo>
                <a:cubicBezTo>
                  <a:pt x="106878" y="130175"/>
                  <a:pt x="111125" y="125928"/>
                  <a:pt x="111125" y="120650"/>
                </a:cubicBezTo>
                <a:lnTo>
                  <a:pt x="111125" y="76200"/>
                </a:lnTo>
                <a:cubicBezTo>
                  <a:pt x="111125" y="70922"/>
                  <a:pt x="106878" y="66675"/>
                  <a:pt x="101600" y="66675"/>
                </a:cubicBezTo>
                <a:close/>
                <a:moveTo>
                  <a:pt x="112197" y="152400"/>
                </a:moveTo>
                <a:cubicBezTo>
                  <a:pt x="112438" y="148467"/>
                  <a:pt x="110476" y="144724"/>
                  <a:pt x="107104" y="142685"/>
                </a:cubicBezTo>
                <a:cubicBezTo>
                  <a:pt x="103732" y="140645"/>
                  <a:pt x="99507" y="140645"/>
                  <a:pt x="96135" y="142685"/>
                </a:cubicBezTo>
                <a:cubicBezTo>
                  <a:pt x="92764" y="144724"/>
                  <a:pt x="90802" y="148467"/>
                  <a:pt x="91043" y="152400"/>
                </a:cubicBezTo>
                <a:cubicBezTo>
                  <a:pt x="90802" y="156333"/>
                  <a:pt x="92764" y="160076"/>
                  <a:pt x="96135" y="162115"/>
                </a:cubicBezTo>
                <a:cubicBezTo>
                  <a:pt x="99507" y="164155"/>
                  <a:pt x="103732" y="164155"/>
                  <a:pt x="107104" y="162115"/>
                </a:cubicBezTo>
                <a:cubicBezTo>
                  <a:pt x="110476" y="160076"/>
                  <a:pt x="112438" y="156333"/>
                  <a:pt x="112197" y="1524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7" name="Text 25"/>
          <p:cNvSpPr/>
          <p:nvPr/>
        </p:nvSpPr>
        <p:spPr>
          <a:xfrm>
            <a:off x="1223010" y="8128000"/>
            <a:ext cx="865949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关键步骤：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每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进入新节第一件事就是检查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Word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并取消“链接到前一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条页眉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WPS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取消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同前节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endParaRPr lang="en-US" sz="1600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这是成功设置不同格式页码的关键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先分节 → 再取消链接 →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插入普通页码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最后设置页码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关键：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确保第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三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节的页码设置不影响第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9773898" y="7924812"/>
            <a:ext cx="5969000" cy="711200"/>
          </a:xfrm>
          <a:custGeom>
            <a:avLst/>
            <a:gdLst/>
            <a:ahLst/>
            <a:cxnLst/>
            <a:rect l="l" t="t" r="r" b="b"/>
            <a:pathLst>
              <a:path w="5969000" h="711200">
                <a:moveTo>
                  <a:pt x="152403" y="0"/>
                </a:moveTo>
                <a:lnTo>
                  <a:pt x="5816597" y="0"/>
                </a:lnTo>
                <a:cubicBezTo>
                  <a:pt x="5900767" y="0"/>
                  <a:pt x="5969000" y="68233"/>
                  <a:pt x="5969000" y="152403"/>
                </a:cubicBezTo>
                <a:lnTo>
                  <a:pt x="5969000" y="558797"/>
                </a:lnTo>
                <a:cubicBezTo>
                  <a:pt x="5969000" y="642967"/>
                  <a:pt x="5900767" y="711200"/>
                  <a:pt x="5816597" y="711200"/>
                </a:cubicBezTo>
                <a:lnTo>
                  <a:pt x="152403" y="711200"/>
                </a:lnTo>
                <a:cubicBezTo>
                  <a:pt x="68290" y="711200"/>
                  <a:pt x="0" y="642910"/>
                  <a:pt x="0" y="558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41" name="Shape 39"/>
          <p:cNvSpPr/>
          <p:nvPr/>
        </p:nvSpPr>
        <p:spPr>
          <a:xfrm>
            <a:off x="10002498" y="817881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2" name="Text 40"/>
          <p:cNvSpPr/>
          <p:nvPr/>
        </p:nvSpPr>
        <p:spPr>
          <a:xfrm>
            <a:off x="10332698" y="8128012"/>
            <a:ext cx="5308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设置完成后，第二节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（中英文摘要和目录）</a:t>
            </a: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页码应显示为罗马数字（Ⅰ, Ⅱ, Ⅲ…）</a:t>
            </a:r>
            <a:endParaRPr lang="en-US" sz="1600" dirty="0"/>
          </a:p>
        </p:txBody>
      </p:sp>
      <p:grpSp>
        <p:nvGrpSpPr>
          <p:cNvPr id="79" name="组合 78"/>
          <p:cNvGrpSpPr/>
          <p:nvPr/>
        </p:nvGrpSpPr>
        <p:grpSpPr>
          <a:xfrm>
            <a:off x="717550" y="5167645"/>
            <a:ext cx="7918450" cy="998839"/>
            <a:chOff x="1130" y="8186"/>
            <a:chExt cx="12470" cy="1573"/>
          </a:xfrm>
        </p:grpSpPr>
        <p:sp>
          <p:nvSpPr>
            <p:cNvPr id="17" name="Text 15"/>
            <p:cNvSpPr/>
            <p:nvPr/>
          </p:nvSpPr>
          <p:spPr>
            <a:xfrm>
              <a:off x="1130" y="8186"/>
              <a:ext cx="7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67" name="Text 20"/>
            <p:cNvSpPr/>
            <p:nvPr/>
          </p:nvSpPr>
          <p:spPr>
            <a:xfrm>
              <a:off x="2017" y="8488"/>
              <a:ext cx="81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先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插入页码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并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设置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页眉页脚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样式</a:t>
              </a: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69" name="Text 21"/>
            <p:cNvSpPr/>
            <p:nvPr/>
          </p:nvSpPr>
          <p:spPr>
            <a:xfrm>
              <a:off x="1887" y="9279"/>
              <a:ext cx="11713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Word</a:t>
              </a: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页码 → 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页面底端</a:t>
              </a: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→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</a:t>
              </a:r>
              <a:r>
                <a:rPr lang="zh-CN" alt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居中的</a:t>
              </a: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普通数字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。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再检查</a:t>
              </a:r>
              <a:r>
                <a:rPr lang="en-US" altLang="zh-CN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确认页眉页脚样样式</a:t>
              </a:r>
              <a:r>
                <a:rPr lang="en-US" altLang="zh-CN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别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为，中文宋体和西文Times New Roman五号，居中对齐。加横线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0.75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磅。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pic>
        <p:nvPicPr>
          <p:cNvPr id="87" name="图片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9485" y="4714875"/>
            <a:ext cx="3096895" cy="2327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5" name="组合 44"/>
          <p:cNvGrpSpPr/>
          <p:nvPr/>
        </p:nvGrpSpPr>
        <p:grpSpPr>
          <a:xfrm>
            <a:off x="5524500" y="948055"/>
            <a:ext cx="10552430" cy="6037580"/>
            <a:chOff x="7668" y="629"/>
            <a:chExt cx="16618" cy="9508"/>
          </a:xfrm>
        </p:grpSpPr>
        <p:grpSp>
          <p:nvGrpSpPr>
            <p:cNvPr id="30" name="组合 29"/>
            <p:cNvGrpSpPr/>
            <p:nvPr/>
          </p:nvGrpSpPr>
          <p:grpSpPr>
            <a:xfrm>
              <a:off x="19593" y="629"/>
              <a:ext cx="4693" cy="6361"/>
              <a:chOff x="19526" y="3742"/>
              <a:chExt cx="4693" cy="6361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"/>
              <a:srcRect l="18103" t="7412" b="5529"/>
              <a:stretch>
                <a:fillRect/>
              </a:stretch>
            </p:blipFill>
            <p:spPr>
              <a:xfrm>
                <a:off x="19526" y="3742"/>
                <a:ext cx="4693" cy="6361"/>
              </a:xfrm>
              <a:prstGeom prst="rect">
                <a:avLst/>
              </a:prstGeom>
              <a:ln w="31750">
                <a:solidFill>
                  <a:schemeClr val="accent1"/>
                </a:solidFill>
              </a:ln>
            </p:spPr>
          </p:pic>
          <p:sp>
            <p:nvSpPr>
              <p:cNvPr id="49" name="圆角矩形 48"/>
              <p:cNvSpPr/>
              <p:nvPr/>
            </p:nvSpPr>
            <p:spPr>
              <a:xfrm>
                <a:off x="20685" y="8825"/>
                <a:ext cx="3018" cy="63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21493" y="5452"/>
                <a:ext cx="2469" cy="63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7668" y="2185"/>
              <a:ext cx="11665" cy="4712"/>
              <a:chOff x="7668" y="2185"/>
              <a:chExt cx="11665" cy="4712"/>
            </a:xfrm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2" y="2567"/>
                <a:ext cx="11201" cy="4330"/>
              </a:xfrm>
              <a:prstGeom prst="rect">
                <a:avLst/>
              </a:prstGeom>
              <a:ln w="3492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16417" y="2185"/>
                <a:ext cx="846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①</a:t>
                </a:r>
                <a:endPara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13784" y="3239"/>
                <a:ext cx="1779" cy="89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17128" y="2382"/>
                <a:ext cx="1779" cy="89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3146" y="3393"/>
                <a:ext cx="858" cy="873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r>
                  <a:rPr lang="zh-CN" altLang="en-US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②</a:t>
                </a:r>
                <a:endPara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668" y="3304"/>
                <a:ext cx="972" cy="1052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r>
                  <a:rPr lang="zh-CN" altLang="en-US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③</a:t>
                </a:r>
                <a:endPara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8132" y="4373"/>
              <a:ext cx="100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④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8800" y="5292"/>
              <a:ext cx="1400" cy="38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8279" y="3292"/>
              <a:ext cx="913" cy="68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8737" y="4433"/>
              <a:ext cx="1400" cy="38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12527" y="4457"/>
              <a:ext cx="619" cy="55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128" y="9405"/>
              <a:ext cx="1498" cy="73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094" y="9437"/>
              <a:ext cx="100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⑤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132" y="5292"/>
              <a:ext cx="100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⑥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914" y="2397"/>
              <a:ext cx="100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⑦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9812" y="5679"/>
              <a:ext cx="100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⑧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Text 13"/>
          <p:cNvSpPr/>
          <p:nvPr/>
        </p:nvSpPr>
        <p:spPr>
          <a:xfrm>
            <a:off x="1203960" y="4552950"/>
            <a:ext cx="692467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在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Word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"页眉和页脚工具-设计"选项卡的"导航"组中，</a:t>
            </a:r>
            <a:endParaRPr lang="en-US" sz="1600" dirty="0">
              <a:solidFill>
                <a:srgbClr val="5D6D7E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确保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"链接到前一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条页眉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或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”链接到前一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按钮是未高亮状态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41656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 · 页码系统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86868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罗马数字页码：摘要与目录部分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WPS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）</a:t>
            </a:r>
            <a:endParaRPr lang="en-US" altLang="zh-CN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27635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为第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节设置罗马数字页码格式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r>
              <a:rPr 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从</a:t>
            </a:r>
            <a:r>
              <a:rPr lang="zh-CN" alt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摘要</a:t>
            </a:r>
            <a:r>
              <a:rPr 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第I页开始计数</a:t>
            </a:r>
            <a:r>
              <a:rPr lang="zh-CN" altLang="en-US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9067800" cy="6553200"/>
          </a:xfrm>
          <a:custGeom>
            <a:avLst/>
            <a:gdLst/>
            <a:ahLst/>
            <a:cxnLst/>
            <a:rect l="l" t="t" r="r" b="b"/>
            <a:pathLst>
              <a:path w="9067800" h="6553200">
                <a:moveTo>
                  <a:pt x="152427" y="0"/>
                </a:moveTo>
                <a:lnTo>
                  <a:pt x="8915373" y="0"/>
                </a:lnTo>
                <a:cubicBezTo>
                  <a:pt x="8999556" y="0"/>
                  <a:pt x="9067800" y="68244"/>
                  <a:pt x="9067800" y="152427"/>
                </a:cubicBezTo>
                <a:lnTo>
                  <a:pt x="9067800" y="6400773"/>
                </a:lnTo>
                <a:cubicBezTo>
                  <a:pt x="9067800" y="6484956"/>
                  <a:pt x="8999556" y="6553200"/>
                  <a:pt x="8915373" y="6553200"/>
                </a:cubicBezTo>
                <a:lnTo>
                  <a:pt x="152427" y="6553200"/>
                </a:lnTo>
                <a:cubicBezTo>
                  <a:pt x="68244" y="6553200"/>
                  <a:pt x="0" y="6484956"/>
                  <a:pt x="0" y="6400773"/>
                </a:cubicBezTo>
                <a:lnTo>
                  <a:pt x="0" y="152427"/>
                </a:lnTo>
                <a:cubicBezTo>
                  <a:pt x="0" y="68300"/>
                  <a:pt x="68300" y="0"/>
                  <a:pt x="15242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p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93750" y="2387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6788" y="4713"/>
                </a:moveTo>
                <a:cubicBezTo>
                  <a:pt x="98276" y="-2629"/>
                  <a:pt x="104775" y="-7937"/>
                  <a:pt x="112316" y="-7937"/>
                </a:cubicBezTo>
                <a:lnTo>
                  <a:pt x="141982" y="-7937"/>
                </a:lnTo>
                <a:cubicBezTo>
                  <a:pt x="149523" y="-7937"/>
                  <a:pt x="156021" y="-2629"/>
                  <a:pt x="157510" y="4713"/>
                </a:cubicBezTo>
                <a:lnTo>
                  <a:pt x="164703" y="39439"/>
                </a:lnTo>
                <a:cubicBezTo>
                  <a:pt x="171698" y="42416"/>
                  <a:pt x="178246" y="46236"/>
                  <a:pt x="184200" y="50750"/>
                </a:cubicBezTo>
                <a:lnTo>
                  <a:pt x="217835" y="39588"/>
                </a:lnTo>
                <a:cubicBezTo>
                  <a:pt x="224979" y="37207"/>
                  <a:pt x="232817" y="40184"/>
                  <a:pt x="236587" y="46732"/>
                </a:cubicBezTo>
                <a:lnTo>
                  <a:pt x="251420" y="72430"/>
                </a:lnTo>
                <a:cubicBezTo>
                  <a:pt x="255191" y="78978"/>
                  <a:pt x="253851" y="87213"/>
                  <a:pt x="248196" y="92224"/>
                </a:cubicBezTo>
                <a:lnTo>
                  <a:pt x="221754" y="115739"/>
                </a:lnTo>
                <a:cubicBezTo>
                  <a:pt x="222200" y="119410"/>
                  <a:pt x="222399" y="123180"/>
                  <a:pt x="222399" y="127000"/>
                </a:cubicBezTo>
                <a:cubicBezTo>
                  <a:pt x="222399" y="130820"/>
                  <a:pt x="222151" y="134590"/>
                  <a:pt x="221754" y="138261"/>
                </a:cubicBezTo>
                <a:lnTo>
                  <a:pt x="248245" y="161826"/>
                </a:lnTo>
                <a:cubicBezTo>
                  <a:pt x="253901" y="166836"/>
                  <a:pt x="255191" y="175121"/>
                  <a:pt x="251470" y="181620"/>
                </a:cubicBezTo>
                <a:lnTo>
                  <a:pt x="236637" y="207318"/>
                </a:lnTo>
                <a:cubicBezTo>
                  <a:pt x="232866" y="213816"/>
                  <a:pt x="225028" y="216843"/>
                  <a:pt x="217884" y="214461"/>
                </a:cubicBezTo>
                <a:lnTo>
                  <a:pt x="184249" y="203299"/>
                </a:lnTo>
                <a:cubicBezTo>
                  <a:pt x="178246" y="207814"/>
                  <a:pt x="171698" y="211584"/>
                  <a:pt x="164753" y="214610"/>
                </a:cubicBezTo>
                <a:lnTo>
                  <a:pt x="157609" y="249287"/>
                </a:lnTo>
                <a:cubicBezTo>
                  <a:pt x="156071" y="256679"/>
                  <a:pt x="149572" y="261937"/>
                  <a:pt x="142081" y="261937"/>
                </a:cubicBezTo>
                <a:lnTo>
                  <a:pt x="112415" y="261937"/>
                </a:lnTo>
                <a:cubicBezTo>
                  <a:pt x="104874" y="261937"/>
                  <a:pt x="98375" y="256629"/>
                  <a:pt x="96887" y="249287"/>
                </a:cubicBezTo>
                <a:lnTo>
                  <a:pt x="89743" y="214610"/>
                </a:lnTo>
                <a:cubicBezTo>
                  <a:pt x="82748" y="211634"/>
                  <a:pt x="76250" y="207814"/>
                  <a:pt x="70247" y="203299"/>
                </a:cubicBezTo>
                <a:lnTo>
                  <a:pt x="36463" y="214461"/>
                </a:lnTo>
                <a:cubicBezTo>
                  <a:pt x="29319" y="216843"/>
                  <a:pt x="21481" y="213866"/>
                  <a:pt x="17711" y="207318"/>
                </a:cubicBezTo>
                <a:lnTo>
                  <a:pt x="2877" y="181620"/>
                </a:lnTo>
                <a:cubicBezTo>
                  <a:pt x="-893" y="175071"/>
                  <a:pt x="446" y="166836"/>
                  <a:pt x="6102" y="161826"/>
                </a:cubicBezTo>
                <a:lnTo>
                  <a:pt x="32593" y="138261"/>
                </a:lnTo>
                <a:cubicBezTo>
                  <a:pt x="32147" y="134590"/>
                  <a:pt x="31948" y="130820"/>
                  <a:pt x="31948" y="127000"/>
                </a:cubicBezTo>
                <a:cubicBezTo>
                  <a:pt x="31948" y="123180"/>
                  <a:pt x="32196" y="119410"/>
                  <a:pt x="32593" y="115739"/>
                </a:cubicBezTo>
                <a:lnTo>
                  <a:pt x="6102" y="92174"/>
                </a:lnTo>
                <a:cubicBezTo>
                  <a:pt x="446" y="87164"/>
                  <a:pt x="-843" y="78879"/>
                  <a:pt x="2877" y="72380"/>
                </a:cubicBezTo>
                <a:lnTo>
                  <a:pt x="17711" y="46682"/>
                </a:lnTo>
                <a:cubicBezTo>
                  <a:pt x="21481" y="40134"/>
                  <a:pt x="29319" y="37157"/>
                  <a:pt x="36463" y="39539"/>
                </a:cubicBezTo>
                <a:lnTo>
                  <a:pt x="70098" y="50701"/>
                </a:lnTo>
                <a:cubicBezTo>
                  <a:pt x="76101" y="46186"/>
                  <a:pt x="82649" y="42416"/>
                  <a:pt x="89595" y="39390"/>
                </a:cubicBezTo>
                <a:lnTo>
                  <a:pt x="96788" y="4713"/>
                </a:lnTo>
                <a:close/>
                <a:moveTo>
                  <a:pt x="127149" y="166688"/>
                </a:moveTo>
                <a:cubicBezTo>
                  <a:pt x="141328" y="166634"/>
                  <a:pt x="154401" y="159021"/>
                  <a:pt x="161445" y="146715"/>
                </a:cubicBezTo>
                <a:cubicBezTo>
                  <a:pt x="168488" y="134409"/>
                  <a:pt x="168432" y="119280"/>
                  <a:pt x="161296" y="107027"/>
                </a:cubicBezTo>
                <a:cubicBezTo>
                  <a:pt x="154160" y="94775"/>
                  <a:pt x="141030" y="87259"/>
                  <a:pt x="126851" y="87312"/>
                </a:cubicBezTo>
                <a:cubicBezTo>
                  <a:pt x="112672" y="87366"/>
                  <a:pt x="99599" y="94979"/>
                  <a:pt x="92555" y="107285"/>
                </a:cubicBezTo>
                <a:cubicBezTo>
                  <a:pt x="85512" y="119591"/>
                  <a:pt x="85568" y="134720"/>
                  <a:pt x="92704" y="146973"/>
                </a:cubicBezTo>
                <a:cubicBezTo>
                  <a:pt x="99840" y="159225"/>
                  <a:pt x="112970" y="166741"/>
                  <a:pt x="127149" y="166688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079500" y="2336800"/>
            <a:ext cx="836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设置操作流程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77685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" name="Text 7"/>
          <p:cNvSpPr/>
          <p:nvPr/>
        </p:nvSpPr>
        <p:spPr>
          <a:xfrm>
            <a:off x="717550" y="2776855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20800" y="2830195"/>
            <a:ext cx="4165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进入页眉页脚编辑模式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20800" y="3133725"/>
            <a:ext cx="7639685" cy="8978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双击第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三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节（摘要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页）的页脚区域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，以便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WPS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功能区能看到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2000" y="403226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3" name="Text 11"/>
          <p:cNvSpPr/>
          <p:nvPr/>
        </p:nvSpPr>
        <p:spPr>
          <a:xfrm>
            <a:off x="717550" y="403226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0800" y="4093222"/>
            <a:ext cx="8102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取消"</a:t>
            </a:r>
            <a:r>
              <a:rPr 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同前节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62000" y="5192407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0" name="Shape 18"/>
          <p:cNvSpPr/>
          <p:nvPr/>
        </p:nvSpPr>
        <p:spPr>
          <a:xfrm>
            <a:off x="762000" y="6394462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1" name="Text 19"/>
          <p:cNvSpPr/>
          <p:nvPr/>
        </p:nvSpPr>
        <p:spPr>
          <a:xfrm>
            <a:off x="717550" y="6314452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44600" y="5210187"/>
            <a:ext cx="5156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回到页脚插入页码并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设置页码格式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223010" y="5331460"/>
            <a:ext cx="6158230" cy="11436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点开功能区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页码“(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方法一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)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或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插入页码(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方法二见后页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)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页码样式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：Ⅰ,Ⅱ,Ⅲ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；位置：底端居中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起始页码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：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Ⅰ→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应用范围：本节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160780" y="7606042"/>
            <a:ext cx="8534400" cy="1016000"/>
          </a:xfrm>
          <a:custGeom>
            <a:avLst/>
            <a:gdLst/>
            <a:ahLst/>
            <a:cxnLst/>
            <a:rect l="l" t="t" r="r" b="b"/>
            <a:pathLst>
              <a:path w="8534400" h="1016000">
                <a:moveTo>
                  <a:pt x="50800" y="0"/>
                </a:moveTo>
                <a:lnTo>
                  <a:pt x="8432800" y="0"/>
                </a:lnTo>
                <a:cubicBezTo>
                  <a:pt x="8488875" y="0"/>
                  <a:pt x="8534400" y="45525"/>
                  <a:pt x="8534400" y="101600"/>
                </a:cubicBezTo>
                <a:lnTo>
                  <a:pt x="8534400" y="914400"/>
                </a:lnTo>
                <a:cubicBezTo>
                  <a:pt x="8534400" y="970475"/>
                  <a:pt x="8488875" y="1016000"/>
                  <a:pt x="8432800" y="1016000"/>
                </a:cubicBez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>
              <a:alpha val="10196"/>
            </a:srgbClr>
          </a:solidFill>
        </p:spPr>
      </p:sp>
      <p:sp>
        <p:nvSpPr>
          <p:cNvPr id="25" name="Shape 23"/>
          <p:cNvSpPr/>
          <p:nvPr/>
        </p:nvSpPr>
        <p:spPr>
          <a:xfrm>
            <a:off x="787400" y="7366012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6" name="Shape 24"/>
          <p:cNvSpPr/>
          <p:nvPr/>
        </p:nvSpPr>
        <p:spPr>
          <a:xfrm>
            <a:off x="1041400" y="775336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0"/>
                </a:moveTo>
                <a:cubicBezTo>
                  <a:pt x="107434" y="0"/>
                  <a:pt x="112792" y="3215"/>
                  <a:pt x="115570" y="8334"/>
                </a:cubicBezTo>
                <a:lnTo>
                  <a:pt x="201295" y="167084"/>
                </a:lnTo>
                <a:cubicBezTo>
                  <a:pt x="203954" y="172006"/>
                  <a:pt x="203835" y="177959"/>
                  <a:pt x="200978" y="182761"/>
                </a:cubicBezTo>
                <a:cubicBezTo>
                  <a:pt x="198120" y="187563"/>
                  <a:pt x="192921" y="190500"/>
                  <a:pt x="187325" y="190500"/>
                </a:cubicBezTo>
                <a:lnTo>
                  <a:pt x="15875" y="190500"/>
                </a:lnTo>
                <a:cubicBezTo>
                  <a:pt x="10279" y="190500"/>
                  <a:pt x="5120" y="187563"/>
                  <a:pt x="2223" y="182761"/>
                </a:cubicBezTo>
                <a:cubicBezTo>
                  <a:pt x="-675" y="177959"/>
                  <a:pt x="-754" y="172006"/>
                  <a:pt x="1905" y="167084"/>
                </a:cubicBezTo>
                <a:lnTo>
                  <a:pt x="87630" y="8334"/>
                </a:lnTo>
                <a:cubicBezTo>
                  <a:pt x="90408" y="3215"/>
                  <a:pt x="95766" y="0"/>
                  <a:pt x="101600" y="0"/>
                </a:cubicBezTo>
                <a:close/>
                <a:moveTo>
                  <a:pt x="101600" y="66675"/>
                </a:moveTo>
                <a:cubicBezTo>
                  <a:pt x="96322" y="66675"/>
                  <a:pt x="92075" y="70922"/>
                  <a:pt x="92075" y="76200"/>
                </a:cubicBezTo>
                <a:lnTo>
                  <a:pt x="92075" y="120650"/>
                </a:lnTo>
                <a:cubicBezTo>
                  <a:pt x="92075" y="125928"/>
                  <a:pt x="96322" y="130175"/>
                  <a:pt x="101600" y="130175"/>
                </a:cubicBezTo>
                <a:cubicBezTo>
                  <a:pt x="106878" y="130175"/>
                  <a:pt x="111125" y="125928"/>
                  <a:pt x="111125" y="120650"/>
                </a:cubicBezTo>
                <a:lnTo>
                  <a:pt x="111125" y="76200"/>
                </a:lnTo>
                <a:cubicBezTo>
                  <a:pt x="111125" y="70922"/>
                  <a:pt x="106878" y="66675"/>
                  <a:pt x="101600" y="66675"/>
                </a:cubicBezTo>
                <a:close/>
                <a:moveTo>
                  <a:pt x="112197" y="152400"/>
                </a:moveTo>
                <a:cubicBezTo>
                  <a:pt x="112438" y="148467"/>
                  <a:pt x="110476" y="144724"/>
                  <a:pt x="107104" y="142685"/>
                </a:cubicBezTo>
                <a:cubicBezTo>
                  <a:pt x="103732" y="140645"/>
                  <a:pt x="99507" y="140645"/>
                  <a:pt x="96135" y="142685"/>
                </a:cubicBezTo>
                <a:cubicBezTo>
                  <a:pt x="92764" y="144724"/>
                  <a:pt x="90802" y="148467"/>
                  <a:pt x="91043" y="152400"/>
                </a:cubicBezTo>
                <a:cubicBezTo>
                  <a:pt x="90802" y="156333"/>
                  <a:pt x="92764" y="160076"/>
                  <a:pt x="96135" y="162115"/>
                </a:cubicBezTo>
                <a:cubicBezTo>
                  <a:pt x="99507" y="164155"/>
                  <a:pt x="103732" y="164155"/>
                  <a:pt x="107104" y="162115"/>
                </a:cubicBezTo>
                <a:cubicBezTo>
                  <a:pt x="110476" y="160076"/>
                  <a:pt x="112438" y="156333"/>
                  <a:pt x="112197" y="1524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7" name="Text 25"/>
          <p:cNvSpPr/>
          <p:nvPr/>
        </p:nvSpPr>
        <p:spPr>
          <a:xfrm>
            <a:off x="1223010" y="8128000"/>
            <a:ext cx="865949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关键步骤：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每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进入新节第一件事就是检查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WPS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取消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“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同前节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endParaRPr lang="en-US" sz="1600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这是成功设置不同格式页码的关键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先分节 → 再取消链接 →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插入普通页码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最后设置页码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关键：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确保第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三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节的页码设置不影响第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US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9773898" y="7924812"/>
            <a:ext cx="5969000" cy="711200"/>
          </a:xfrm>
          <a:custGeom>
            <a:avLst/>
            <a:gdLst/>
            <a:ahLst/>
            <a:cxnLst/>
            <a:rect l="l" t="t" r="r" b="b"/>
            <a:pathLst>
              <a:path w="5969000" h="711200">
                <a:moveTo>
                  <a:pt x="152403" y="0"/>
                </a:moveTo>
                <a:lnTo>
                  <a:pt x="5816597" y="0"/>
                </a:lnTo>
                <a:cubicBezTo>
                  <a:pt x="5900767" y="0"/>
                  <a:pt x="5969000" y="68233"/>
                  <a:pt x="5969000" y="152403"/>
                </a:cubicBezTo>
                <a:lnTo>
                  <a:pt x="5969000" y="558797"/>
                </a:lnTo>
                <a:cubicBezTo>
                  <a:pt x="5969000" y="642967"/>
                  <a:pt x="5900767" y="711200"/>
                  <a:pt x="5816597" y="711200"/>
                </a:cubicBezTo>
                <a:lnTo>
                  <a:pt x="152403" y="711200"/>
                </a:lnTo>
                <a:cubicBezTo>
                  <a:pt x="68290" y="711200"/>
                  <a:pt x="0" y="642910"/>
                  <a:pt x="0" y="558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41" name="Shape 39"/>
          <p:cNvSpPr/>
          <p:nvPr/>
        </p:nvSpPr>
        <p:spPr>
          <a:xfrm>
            <a:off x="10002498" y="8178812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2" name="Text 40"/>
          <p:cNvSpPr/>
          <p:nvPr/>
        </p:nvSpPr>
        <p:spPr>
          <a:xfrm>
            <a:off x="10332698" y="8128012"/>
            <a:ext cx="5308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设置完成后，第二节</a:t>
            </a:r>
            <a:r>
              <a: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（中英文摘要和目录）</a:t>
            </a: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页码应显示为罗马数字（Ⅰ, Ⅱ, Ⅲ…）</a:t>
            </a:r>
            <a:endParaRPr lang="en-US" sz="1600" dirty="0"/>
          </a:p>
        </p:txBody>
      </p:sp>
      <p:grpSp>
        <p:nvGrpSpPr>
          <p:cNvPr id="79" name="组合 78"/>
          <p:cNvGrpSpPr/>
          <p:nvPr/>
        </p:nvGrpSpPr>
        <p:grpSpPr>
          <a:xfrm>
            <a:off x="717550" y="5152402"/>
            <a:ext cx="7970520" cy="2170397"/>
            <a:chOff x="1130" y="8450"/>
            <a:chExt cx="12552" cy="3418"/>
          </a:xfrm>
        </p:grpSpPr>
        <p:sp>
          <p:nvSpPr>
            <p:cNvPr id="17" name="Text 15"/>
            <p:cNvSpPr/>
            <p:nvPr/>
          </p:nvSpPr>
          <p:spPr>
            <a:xfrm>
              <a:off x="1130" y="8450"/>
              <a:ext cx="7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67" name="Text 20"/>
            <p:cNvSpPr/>
            <p:nvPr/>
          </p:nvSpPr>
          <p:spPr>
            <a:xfrm>
              <a:off x="2017" y="10566"/>
              <a:ext cx="81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根据指南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设置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页眉页脚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样式</a:t>
              </a: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69" name="Text 21"/>
            <p:cNvSpPr/>
            <p:nvPr/>
          </p:nvSpPr>
          <p:spPr>
            <a:xfrm>
              <a:off x="1969" y="11388"/>
              <a:ext cx="11713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检查</a:t>
              </a:r>
              <a:r>
                <a:rPr lang="en-US" altLang="zh-CN" sz="1600" dirty="0">
                  <a:solidFill>
                    <a:srgbClr val="FF000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确认页眉页脚样样式</a:t>
              </a:r>
              <a:r>
                <a:rPr lang="en-US" altLang="zh-CN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分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别为，中文宋体和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西文Times New Roman五号，居中对齐。加横线</a:t>
              </a:r>
              <a:r>
                <a:rPr lang="en-US" altLang="zh-CN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0.75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磅。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sp>
        <p:nvSpPr>
          <p:cNvPr id="15" name="Text 13"/>
          <p:cNvSpPr/>
          <p:nvPr/>
        </p:nvSpPr>
        <p:spPr>
          <a:xfrm>
            <a:off x="1320800" y="4367530"/>
            <a:ext cx="692467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并且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”页脚同前节“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是未高亮状态。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381875" y="3148965"/>
            <a:ext cx="9436100" cy="3978910"/>
            <a:chOff x="12717" y="5859"/>
            <a:chExt cx="13768" cy="5366"/>
          </a:xfrm>
        </p:grpSpPr>
        <p:grpSp>
          <p:nvGrpSpPr>
            <p:cNvPr id="75" name="组合 74"/>
            <p:cNvGrpSpPr/>
            <p:nvPr/>
          </p:nvGrpSpPr>
          <p:grpSpPr>
            <a:xfrm>
              <a:off x="21491" y="6153"/>
              <a:ext cx="3846" cy="4544"/>
              <a:chOff x="21134" y="7665"/>
              <a:chExt cx="3846" cy="4544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1134" y="7665"/>
                <a:ext cx="3846" cy="4545"/>
              </a:xfrm>
              <a:prstGeom prst="rect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</p:spPr>
          </p:pic>
          <p:sp>
            <p:nvSpPr>
              <p:cNvPr id="54" name="圆角矩形 53"/>
              <p:cNvSpPr/>
              <p:nvPr/>
            </p:nvSpPr>
            <p:spPr>
              <a:xfrm>
                <a:off x="21561" y="10472"/>
                <a:ext cx="1794" cy="438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21943" y="8059"/>
                <a:ext cx="913" cy="715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23504" y="11141"/>
                <a:ext cx="913" cy="459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12717" y="7434"/>
              <a:ext cx="5554" cy="3088"/>
              <a:chOff x="11330" y="10044"/>
              <a:chExt cx="4789" cy="2520"/>
            </a:xfrm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"/>
              <a:srcRect l="17246" t="10943"/>
              <a:stretch>
                <a:fillRect/>
              </a:stretch>
            </p:blipFill>
            <p:spPr>
              <a:xfrm>
                <a:off x="11330" y="10044"/>
                <a:ext cx="4789" cy="252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sp>
            <p:nvSpPr>
              <p:cNvPr id="77" name="圆角矩形 76"/>
              <p:cNvSpPr/>
              <p:nvPr/>
            </p:nvSpPr>
            <p:spPr>
              <a:xfrm>
                <a:off x="12165" y="10472"/>
                <a:ext cx="636" cy="759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14167" y="10452"/>
                <a:ext cx="1885" cy="759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23504" y="6725"/>
              <a:ext cx="898" cy="4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④</a:t>
              </a:r>
              <a:endPara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23861" y="8623"/>
              <a:ext cx="906" cy="702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⑤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742" y="6229"/>
              <a:ext cx="2095" cy="49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WPS</a:t>
              </a:r>
              <a:r>
                <a:rPr lang="zh-CN" altLang="en-US" b="1">
                  <a:solidFill>
                    <a:srgbClr val="FF0000"/>
                  </a:solidFill>
                </a:rPr>
                <a:t>方法一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13685" y="5859"/>
              <a:ext cx="12800" cy="5366"/>
              <a:chOff x="11887" y="7351"/>
              <a:chExt cx="12800" cy="5366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/>
              <a:srcRect b="5261"/>
              <a:stretch>
                <a:fillRect/>
              </a:stretch>
            </p:blipFill>
            <p:spPr>
              <a:xfrm>
                <a:off x="16750" y="7351"/>
                <a:ext cx="3140" cy="5006"/>
              </a:xfrm>
              <a:prstGeom prst="rect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</p:spPr>
          </p:pic>
          <p:sp>
            <p:nvSpPr>
              <p:cNvPr id="35" name="文本框 34"/>
              <p:cNvSpPr txBox="1"/>
              <p:nvPr/>
            </p:nvSpPr>
            <p:spPr>
              <a:xfrm>
                <a:off x="18237" y="11665"/>
                <a:ext cx="972" cy="1052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r>
                  <a:rPr lang="zh-CN" altLang="en-US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③</a:t>
                </a:r>
                <a:endPara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18014" y="10115"/>
                <a:ext cx="913" cy="1137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16885" y="7666"/>
                <a:ext cx="913" cy="759"/>
              </a:xfrm>
              <a:prstGeom prst="roundRect">
                <a:avLst/>
              </a:prstGeom>
              <a:solidFill>
                <a:schemeClr val="accen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1887" y="10452"/>
                <a:ext cx="12800" cy="4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①</a:t>
                </a:r>
                <a:endPara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860" y="7818"/>
                <a:ext cx="1025" cy="881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p>
                <a:r>
                  <a:rPr lang="zh-CN" altLang="en-US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②</a:t>
                </a:r>
                <a:endPara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0" name="圆角矩形 89"/>
            <p:cNvSpPr/>
            <p:nvPr/>
          </p:nvSpPr>
          <p:spPr>
            <a:xfrm>
              <a:off x="18975" y="10088"/>
              <a:ext cx="1060" cy="54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4774" y="9540"/>
              <a:ext cx="1384" cy="1277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⑥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23368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 · 页码系统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阿拉伯数字页码：正文部分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WPS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）</a:t>
            </a:r>
            <a:endParaRPr lang="en-US" altLang="zh-CN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MiSans" pitchFamily="34" charset="-120"/>
            </a:endParaRPr>
          </a:p>
          <a:p>
            <a:pPr>
              <a:lnSpc>
                <a:spcPct val="90000"/>
              </a:lnSpc>
            </a:pPr>
            <a:endParaRPr lang="en-US" altLang="zh-CN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483995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为第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节设置阿拉伯数字页码，从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第一章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第1页开始计数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7467600" cy="6350000"/>
          </a:xfrm>
          <a:custGeom>
            <a:avLst/>
            <a:gdLst/>
            <a:ahLst/>
            <a:cxnLst/>
            <a:rect l="l" t="t" r="r" b="b"/>
            <a:pathLst>
              <a:path w="7467600" h="6350000">
                <a:moveTo>
                  <a:pt x="152400" y="0"/>
                </a:moveTo>
                <a:lnTo>
                  <a:pt x="7315200" y="0"/>
                </a:lnTo>
                <a:cubicBezTo>
                  <a:pt x="7399312" y="0"/>
                  <a:pt x="7467600" y="68288"/>
                  <a:pt x="7467600" y="152400"/>
                </a:cubicBezTo>
                <a:lnTo>
                  <a:pt x="7467600" y="6197600"/>
                </a:lnTo>
                <a:cubicBezTo>
                  <a:pt x="7467600" y="6281712"/>
                  <a:pt x="7399312" y="6350000"/>
                  <a:pt x="7315200" y="6350000"/>
                </a:cubicBezTo>
                <a:lnTo>
                  <a:pt x="152400" y="6350000"/>
                </a:lnTo>
                <a:cubicBezTo>
                  <a:pt x="68288" y="6350000"/>
                  <a:pt x="0" y="6281712"/>
                  <a:pt x="0" y="619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44550" y="2438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6788" y="4713"/>
                </a:moveTo>
                <a:cubicBezTo>
                  <a:pt x="98276" y="-2629"/>
                  <a:pt x="104775" y="-7937"/>
                  <a:pt x="112316" y="-7937"/>
                </a:cubicBezTo>
                <a:lnTo>
                  <a:pt x="141982" y="-7937"/>
                </a:lnTo>
                <a:cubicBezTo>
                  <a:pt x="149523" y="-7937"/>
                  <a:pt x="156021" y="-2629"/>
                  <a:pt x="157510" y="4713"/>
                </a:cubicBezTo>
                <a:lnTo>
                  <a:pt x="164703" y="39439"/>
                </a:lnTo>
                <a:cubicBezTo>
                  <a:pt x="171698" y="42416"/>
                  <a:pt x="178246" y="46236"/>
                  <a:pt x="184200" y="50750"/>
                </a:cubicBezTo>
                <a:lnTo>
                  <a:pt x="217835" y="39588"/>
                </a:lnTo>
                <a:cubicBezTo>
                  <a:pt x="224979" y="37207"/>
                  <a:pt x="232817" y="40184"/>
                  <a:pt x="236587" y="46732"/>
                </a:cubicBezTo>
                <a:lnTo>
                  <a:pt x="251420" y="72430"/>
                </a:lnTo>
                <a:cubicBezTo>
                  <a:pt x="255191" y="78978"/>
                  <a:pt x="253851" y="87213"/>
                  <a:pt x="248196" y="92224"/>
                </a:cubicBezTo>
                <a:lnTo>
                  <a:pt x="221754" y="115739"/>
                </a:lnTo>
                <a:cubicBezTo>
                  <a:pt x="222200" y="119410"/>
                  <a:pt x="222399" y="123180"/>
                  <a:pt x="222399" y="127000"/>
                </a:cubicBezTo>
                <a:cubicBezTo>
                  <a:pt x="222399" y="130820"/>
                  <a:pt x="222151" y="134590"/>
                  <a:pt x="221754" y="138261"/>
                </a:cubicBezTo>
                <a:lnTo>
                  <a:pt x="248245" y="161826"/>
                </a:lnTo>
                <a:cubicBezTo>
                  <a:pt x="253901" y="166836"/>
                  <a:pt x="255191" y="175121"/>
                  <a:pt x="251470" y="181620"/>
                </a:cubicBezTo>
                <a:lnTo>
                  <a:pt x="236637" y="207318"/>
                </a:lnTo>
                <a:cubicBezTo>
                  <a:pt x="232866" y="213816"/>
                  <a:pt x="225028" y="216843"/>
                  <a:pt x="217884" y="214461"/>
                </a:cubicBezTo>
                <a:lnTo>
                  <a:pt x="184249" y="203299"/>
                </a:lnTo>
                <a:cubicBezTo>
                  <a:pt x="178246" y="207814"/>
                  <a:pt x="171698" y="211584"/>
                  <a:pt x="164753" y="214610"/>
                </a:cubicBezTo>
                <a:lnTo>
                  <a:pt x="157609" y="249287"/>
                </a:lnTo>
                <a:cubicBezTo>
                  <a:pt x="156071" y="256679"/>
                  <a:pt x="149572" y="261937"/>
                  <a:pt x="142081" y="261937"/>
                </a:cubicBezTo>
                <a:lnTo>
                  <a:pt x="112415" y="261937"/>
                </a:lnTo>
                <a:cubicBezTo>
                  <a:pt x="104874" y="261937"/>
                  <a:pt x="98375" y="256629"/>
                  <a:pt x="96887" y="249287"/>
                </a:cubicBezTo>
                <a:lnTo>
                  <a:pt x="89743" y="214610"/>
                </a:lnTo>
                <a:cubicBezTo>
                  <a:pt x="82748" y="211634"/>
                  <a:pt x="76250" y="207814"/>
                  <a:pt x="70247" y="203299"/>
                </a:cubicBezTo>
                <a:lnTo>
                  <a:pt x="36463" y="214461"/>
                </a:lnTo>
                <a:cubicBezTo>
                  <a:pt x="29319" y="216843"/>
                  <a:pt x="21481" y="213866"/>
                  <a:pt x="17711" y="207318"/>
                </a:cubicBezTo>
                <a:lnTo>
                  <a:pt x="2877" y="181620"/>
                </a:lnTo>
                <a:cubicBezTo>
                  <a:pt x="-893" y="175071"/>
                  <a:pt x="446" y="166836"/>
                  <a:pt x="6102" y="161826"/>
                </a:cubicBezTo>
                <a:lnTo>
                  <a:pt x="32593" y="138261"/>
                </a:lnTo>
                <a:cubicBezTo>
                  <a:pt x="32147" y="134590"/>
                  <a:pt x="31948" y="130820"/>
                  <a:pt x="31948" y="127000"/>
                </a:cubicBezTo>
                <a:cubicBezTo>
                  <a:pt x="31948" y="123180"/>
                  <a:pt x="32196" y="119410"/>
                  <a:pt x="32593" y="115739"/>
                </a:cubicBezTo>
                <a:lnTo>
                  <a:pt x="6102" y="92174"/>
                </a:lnTo>
                <a:cubicBezTo>
                  <a:pt x="446" y="87164"/>
                  <a:pt x="-843" y="78879"/>
                  <a:pt x="2877" y="72380"/>
                </a:cubicBezTo>
                <a:lnTo>
                  <a:pt x="17711" y="46682"/>
                </a:lnTo>
                <a:cubicBezTo>
                  <a:pt x="21481" y="40134"/>
                  <a:pt x="29319" y="37157"/>
                  <a:pt x="36463" y="39539"/>
                </a:cubicBezTo>
                <a:lnTo>
                  <a:pt x="70098" y="50701"/>
                </a:lnTo>
                <a:cubicBezTo>
                  <a:pt x="76101" y="46186"/>
                  <a:pt x="82649" y="42416"/>
                  <a:pt x="89595" y="39390"/>
                </a:cubicBezTo>
                <a:lnTo>
                  <a:pt x="96788" y="4713"/>
                </a:lnTo>
                <a:close/>
                <a:moveTo>
                  <a:pt x="127149" y="166688"/>
                </a:moveTo>
                <a:cubicBezTo>
                  <a:pt x="141328" y="166634"/>
                  <a:pt x="154401" y="159021"/>
                  <a:pt x="161445" y="146715"/>
                </a:cubicBezTo>
                <a:cubicBezTo>
                  <a:pt x="168488" y="134409"/>
                  <a:pt x="168432" y="119280"/>
                  <a:pt x="161296" y="107027"/>
                </a:cubicBezTo>
                <a:cubicBezTo>
                  <a:pt x="154160" y="94775"/>
                  <a:pt x="141030" y="87259"/>
                  <a:pt x="126851" y="87312"/>
                </a:cubicBezTo>
                <a:cubicBezTo>
                  <a:pt x="112672" y="87366"/>
                  <a:pt x="99599" y="94979"/>
                  <a:pt x="92555" y="107285"/>
                </a:cubicBezTo>
                <a:cubicBezTo>
                  <a:pt x="85512" y="119591"/>
                  <a:pt x="85568" y="134720"/>
                  <a:pt x="92704" y="146973"/>
                </a:cubicBezTo>
                <a:cubicBezTo>
                  <a:pt x="99840" y="159225"/>
                  <a:pt x="112970" y="166741"/>
                  <a:pt x="127149" y="166688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130300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设置操作流程</a:t>
            </a:r>
            <a:endParaRPr lang="en-US" sz="1600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12800" y="2691130"/>
            <a:ext cx="8680450" cy="1016000"/>
            <a:chOff x="1280" y="4700"/>
            <a:chExt cx="13670" cy="1600"/>
          </a:xfrm>
        </p:grpSpPr>
        <p:sp>
          <p:nvSpPr>
            <p:cNvPr id="8" name="Shape 6"/>
            <p:cNvSpPr/>
            <p:nvPr/>
          </p:nvSpPr>
          <p:spPr>
            <a:xfrm>
              <a:off x="1280" y="4700"/>
              <a:ext cx="10800" cy="1600"/>
            </a:xfrm>
            <a:custGeom>
              <a:avLst/>
              <a:gdLst/>
              <a:ahLst/>
              <a:cxnLst/>
              <a:rect l="l" t="t" r="r" b="b"/>
              <a:pathLst>
                <a:path w="6858000" h="1016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914400"/>
                  </a:lnTo>
                  <a:cubicBezTo>
                    <a:pt x="6858000" y="970475"/>
                    <a:pt x="6812475" y="1016000"/>
                    <a:pt x="67564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9" name="Text 7"/>
            <p:cNvSpPr/>
            <p:nvPr/>
          </p:nvSpPr>
          <p:spPr>
            <a:xfrm>
              <a:off x="1520" y="4898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步骤1：跳转到第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四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节页脚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646" y="5496"/>
              <a:ext cx="13304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翻到第四节第一章第1页的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页脚。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sp>
        <p:nvSpPr>
          <p:cNvPr id="11" name="Shape 9"/>
          <p:cNvSpPr/>
          <p:nvPr/>
        </p:nvSpPr>
        <p:spPr>
          <a:xfrm>
            <a:off x="812800" y="3646170"/>
            <a:ext cx="6858000" cy="1495425"/>
          </a:xfrm>
          <a:custGeom>
            <a:avLst/>
            <a:gdLst/>
            <a:ahLst/>
            <a:cxnLst/>
            <a:rect l="l" t="t" r="r" b="b"/>
            <a:pathLst>
              <a:path w="6858000" h="1371600">
                <a:moveTo>
                  <a:pt x="101594" y="0"/>
                </a:moveTo>
                <a:lnTo>
                  <a:pt x="6756406" y="0"/>
                </a:lnTo>
                <a:cubicBezTo>
                  <a:pt x="6812515" y="0"/>
                  <a:pt x="6858000" y="45485"/>
                  <a:pt x="6858000" y="101594"/>
                </a:cubicBezTo>
                <a:lnTo>
                  <a:pt x="6858000" y="1270006"/>
                </a:lnTo>
                <a:cubicBezTo>
                  <a:pt x="6858000" y="1326115"/>
                  <a:pt x="6812515" y="1371600"/>
                  <a:pt x="67564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98525" y="374142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步骤2：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取消"</a:t>
            </a:r>
            <a:r>
              <a:rPr lang="zh-CN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同前节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endParaRPr lang="en-US" sz="1600" b="1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65200" y="4248785"/>
            <a:ext cx="6832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并且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”页脚同前节“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是未高亮状态。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65200" y="482346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12800" y="5309235"/>
            <a:ext cx="6858000" cy="101600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8" name="Shape 16"/>
          <p:cNvSpPr/>
          <p:nvPr/>
        </p:nvSpPr>
        <p:spPr>
          <a:xfrm>
            <a:off x="812800" y="6807200"/>
            <a:ext cx="6858000" cy="126238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9" name="Text 17"/>
          <p:cNvSpPr/>
          <p:nvPr/>
        </p:nvSpPr>
        <p:spPr>
          <a:xfrm>
            <a:off x="898525" y="486727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步骤3：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回到页脚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设置页码格式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98525" y="6060440"/>
            <a:ext cx="6654800" cy="676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前面根据指南调整了页眉页脚的样式已奠定了基础，设置了</a:t>
            </a:r>
            <a:r>
              <a:rPr lang="en-US" altLang="zh-CN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Times New Roman </a:t>
            </a:r>
            <a:r>
              <a:rPr lang="zh-CN" altLang="en-US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五号居中。</a:t>
            </a:r>
            <a:endParaRPr lang="zh-CN" altLang="en-US" sz="1600" dirty="0">
              <a:solidFill>
                <a:schemeClr val="tx1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(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方法二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)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前面罗马数字页码应用范围是本节，第一章第一页没有页码，需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插入页码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或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点开功能区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页码“(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方法一见前页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)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页码样式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1,2,3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；位置：底端居中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起始页码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：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1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→ 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应用范围：本节或本页及之后。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4" name="Shape 32"/>
          <p:cNvSpPr/>
          <p:nvPr/>
        </p:nvSpPr>
        <p:spPr>
          <a:xfrm>
            <a:off x="8305800" y="7416800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35" name="Shape 33"/>
          <p:cNvSpPr/>
          <p:nvPr/>
        </p:nvSpPr>
        <p:spPr>
          <a:xfrm>
            <a:off x="8559800" y="74168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E67E22"/>
          </a:solidFill>
        </p:spPr>
      </p:sp>
      <p:grpSp>
        <p:nvGrpSpPr>
          <p:cNvPr id="48" name="组合 47"/>
          <p:cNvGrpSpPr/>
          <p:nvPr/>
        </p:nvGrpSpPr>
        <p:grpSpPr>
          <a:xfrm>
            <a:off x="8221980" y="7163435"/>
            <a:ext cx="7442200" cy="1016000"/>
            <a:chOff x="12948" y="11659"/>
            <a:chExt cx="11720" cy="1600"/>
          </a:xfrm>
        </p:grpSpPr>
        <p:sp>
          <p:nvSpPr>
            <p:cNvPr id="33" name="Shape 31"/>
            <p:cNvSpPr/>
            <p:nvPr/>
          </p:nvSpPr>
          <p:spPr>
            <a:xfrm>
              <a:off x="12948" y="11659"/>
              <a:ext cx="11720" cy="1600"/>
            </a:xfrm>
            <a:custGeom>
              <a:avLst/>
              <a:gdLst/>
              <a:ahLst/>
              <a:cxnLst/>
              <a:rect l="l" t="t" r="r" b="b"/>
              <a:pathLst>
                <a:path w="7442200" h="1016000">
                  <a:moveTo>
                    <a:pt x="50800" y="0"/>
                  </a:moveTo>
                  <a:lnTo>
                    <a:pt x="7289800" y="0"/>
                  </a:lnTo>
                  <a:cubicBezTo>
                    <a:pt x="7373912" y="0"/>
                    <a:pt x="7442200" y="68288"/>
                    <a:pt x="7442200" y="152400"/>
                  </a:cubicBezTo>
                  <a:lnTo>
                    <a:pt x="7442200" y="863600"/>
                  </a:lnTo>
                  <a:cubicBezTo>
                    <a:pt x="7442200" y="947712"/>
                    <a:pt x="7373912" y="1016000"/>
                    <a:pt x="7289800" y="1016000"/>
                  </a:cubicBezTo>
                  <a:lnTo>
                    <a:pt x="50800" y="1016000"/>
                  </a:lnTo>
                  <a:cubicBezTo>
                    <a:pt x="22763" y="1016000"/>
                    <a:pt x="0" y="993237"/>
                    <a:pt x="0" y="965200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E67E22">
                <a:alpha val="10196"/>
              </a:srgbClr>
            </a:solidFill>
          </p:spPr>
        </p:sp>
        <p:sp>
          <p:nvSpPr>
            <p:cNvPr id="36" name="Text 34"/>
            <p:cNvSpPr/>
            <p:nvPr/>
          </p:nvSpPr>
          <p:spPr>
            <a:xfrm>
              <a:off x="13868" y="12000"/>
              <a:ext cx="717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设置完成效果：</a:t>
              </a:r>
              <a:r>
                <a:rPr lang="en-US" sz="1600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正文页码从第1页开始，以阿拉伯数字显示，与前面的罗马数字页码完全独立</a:t>
              </a:r>
              <a:endParaRPr lang="en-US" sz="1600" dirty="0"/>
            </a:p>
          </p:txBody>
        </p:sp>
      </p:grpSp>
      <p:sp>
        <p:nvSpPr>
          <p:cNvPr id="38" name="Shape 36"/>
          <p:cNvSpPr/>
          <p:nvPr/>
        </p:nvSpPr>
        <p:spPr>
          <a:xfrm>
            <a:off x="647700" y="86360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217959" y="285750"/>
                </a:moveTo>
                <a:cubicBezTo>
                  <a:pt x="223391" y="269156"/>
                  <a:pt x="234255" y="254124"/>
                  <a:pt x="246534" y="241176"/>
                </a:cubicBezTo>
                <a:cubicBezTo>
                  <a:pt x="270867" y="215578"/>
                  <a:pt x="285750" y="180975"/>
                  <a:pt x="285750" y="142875"/>
                </a:cubicBezTo>
                <a:cubicBezTo>
                  <a:pt x="285750" y="63996"/>
                  <a:pt x="221754" y="0"/>
                  <a:pt x="142875" y="0"/>
                </a:cubicBezTo>
                <a:cubicBezTo>
                  <a:pt x="63996" y="0"/>
                  <a:pt x="0" y="63996"/>
                  <a:pt x="0" y="142875"/>
                </a:cubicBezTo>
                <a:cubicBezTo>
                  <a:pt x="0" y="180975"/>
                  <a:pt x="14883" y="215578"/>
                  <a:pt x="39216" y="241176"/>
                </a:cubicBezTo>
                <a:cubicBezTo>
                  <a:pt x="51495" y="254124"/>
                  <a:pt x="62433" y="269156"/>
                  <a:pt x="67791" y="285750"/>
                </a:cubicBezTo>
                <a:lnTo>
                  <a:pt x="217884" y="285750"/>
                </a:lnTo>
                <a:close/>
                <a:moveTo>
                  <a:pt x="214313" y="321469"/>
                </a:moveTo>
                <a:lnTo>
                  <a:pt x="71438" y="321469"/>
                </a:lnTo>
                <a:lnTo>
                  <a:pt x="71438" y="333375"/>
                </a:lnTo>
                <a:cubicBezTo>
                  <a:pt x="71438" y="366266"/>
                  <a:pt x="98078" y="392906"/>
                  <a:pt x="130969" y="392906"/>
                </a:cubicBezTo>
                <a:lnTo>
                  <a:pt x="154781" y="392906"/>
                </a:lnTo>
                <a:cubicBezTo>
                  <a:pt x="187672" y="392906"/>
                  <a:pt x="214313" y="366266"/>
                  <a:pt x="214313" y="333375"/>
                </a:cubicBezTo>
                <a:lnTo>
                  <a:pt x="214313" y="321469"/>
                </a:lnTo>
                <a:close/>
                <a:moveTo>
                  <a:pt x="136922" y="83344"/>
                </a:moveTo>
                <a:cubicBezTo>
                  <a:pt x="107305" y="83344"/>
                  <a:pt x="83344" y="107305"/>
                  <a:pt x="83344" y="136922"/>
                </a:cubicBezTo>
                <a:cubicBezTo>
                  <a:pt x="83344" y="146819"/>
                  <a:pt x="75381" y="154781"/>
                  <a:pt x="65484" y="154781"/>
                </a:cubicBezTo>
                <a:cubicBezTo>
                  <a:pt x="55587" y="154781"/>
                  <a:pt x="47625" y="146819"/>
                  <a:pt x="47625" y="136922"/>
                </a:cubicBezTo>
                <a:cubicBezTo>
                  <a:pt x="47625" y="87585"/>
                  <a:pt x="87585" y="47625"/>
                  <a:pt x="136922" y="47625"/>
                </a:cubicBezTo>
                <a:cubicBezTo>
                  <a:pt x="146819" y="47625"/>
                  <a:pt x="154781" y="55587"/>
                  <a:pt x="154781" y="65484"/>
                </a:cubicBezTo>
                <a:cubicBezTo>
                  <a:pt x="154781" y="75381"/>
                  <a:pt x="146819" y="83344"/>
                  <a:pt x="136922" y="83344"/>
                </a:cubicBezTo>
                <a:close/>
              </a:path>
            </a:pathLst>
          </a:custGeom>
          <a:solidFill>
            <a:srgbClr val="E67E22"/>
          </a:solidFill>
        </p:spPr>
      </p:sp>
      <p:grpSp>
        <p:nvGrpSpPr>
          <p:cNvPr id="50" name="组合 49"/>
          <p:cNvGrpSpPr/>
          <p:nvPr/>
        </p:nvGrpSpPr>
        <p:grpSpPr>
          <a:xfrm>
            <a:off x="965200" y="8193405"/>
            <a:ext cx="15891510" cy="979170"/>
            <a:chOff x="-7331" y="13600"/>
            <a:chExt cx="25026" cy="1542"/>
          </a:xfrm>
        </p:grpSpPr>
        <p:sp>
          <p:nvSpPr>
            <p:cNvPr id="37" name="Shape 35"/>
            <p:cNvSpPr/>
            <p:nvPr/>
          </p:nvSpPr>
          <p:spPr>
            <a:xfrm>
              <a:off x="-7331" y="13600"/>
              <a:ext cx="23641" cy="1477"/>
            </a:xfrm>
            <a:custGeom>
              <a:avLst/>
              <a:gdLst/>
              <a:ahLst/>
              <a:cxnLst/>
              <a:rect l="l" t="t" r="r" b="b"/>
              <a:pathLst>
                <a:path w="15240000" h="1117600">
                  <a:moveTo>
                    <a:pt x="152396" y="0"/>
                  </a:moveTo>
                  <a:lnTo>
                    <a:pt x="15087604" y="0"/>
                  </a:lnTo>
                  <a:cubicBezTo>
                    <a:pt x="15171770" y="0"/>
                    <a:pt x="15240000" y="68230"/>
                    <a:pt x="15240000" y="152396"/>
                  </a:cubicBezTo>
                  <a:lnTo>
                    <a:pt x="15240000" y="965204"/>
                  </a:lnTo>
                  <a:cubicBezTo>
                    <a:pt x="15240000" y="1049370"/>
                    <a:pt x="15171770" y="1117600"/>
                    <a:pt x="15087604" y="1117600"/>
                  </a:cubicBezTo>
                  <a:lnTo>
                    <a:pt x="152396" y="1117600"/>
                  </a:lnTo>
                  <a:cubicBezTo>
                    <a:pt x="68286" y="1117600"/>
                    <a:pt x="0" y="1049314"/>
                    <a:pt x="0" y="965204"/>
                  </a:cubicBezTo>
                  <a:lnTo>
                    <a:pt x="0" y="152396"/>
                  </a:lnTo>
                  <a:cubicBezTo>
                    <a:pt x="0" y="68286"/>
                    <a:pt x="68286" y="0"/>
                    <a:pt x="152396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39" name="Text 37"/>
            <p:cNvSpPr/>
            <p:nvPr/>
          </p:nvSpPr>
          <p:spPr>
            <a:xfrm>
              <a:off x="-7112" y="13727"/>
              <a:ext cx="17875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页码系统原理 </a:t>
              </a:r>
              <a:r>
                <a:rPr lang="en-US" sz="1800" b="1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</a:t>
              </a:r>
              <a:r>
                <a:rPr lang="en-US" sz="1600" b="1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关键：</a:t>
              </a:r>
              <a:r>
                <a:rPr 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确保第</a:t>
              </a:r>
              <a:r>
                <a:rPr lang="zh-CN" alt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四</a:t>
              </a:r>
              <a:r>
                <a:rPr 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节的页码设置不影响第</a:t>
              </a:r>
              <a:r>
                <a:rPr lang="zh-CN" alt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三</a:t>
              </a:r>
              <a:r>
                <a:rPr 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节</a:t>
              </a:r>
              <a:r>
                <a:rPr lang="zh-CN" altLang="en-US" sz="1600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dirty="0">
                <a:solidFill>
                  <a:schemeClr val="bg2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endParaRPr>
            </a:p>
          </p:txBody>
        </p:sp>
        <p:sp>
          <p:nvSpPr>
            <p:cNvPr id="40" name="Text 38"/>
            <p:cNvSpPr/>
            <p:nvPr/>
          </p:nvSpPr>
          <p:spPr>
            <a:xfrm>
              <a:off x="-7198" y="14662"/>
              <a:ext cx="23832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8F9FA">
                      <a:alpha val="9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通过分节符物理分割文档 → 断开各节页眉页脚链接 → 各节单独设置页码格式，实现三种不同页码的独立控制</a:t>
              </a:r>
              <a:r>
                <a:rPr lang="zh-CN" altLang="en-US" sz="1600" dirty="0">
                  <a:solidFill>
                    <a:srgbClr val="F8F9FA">
                      <a:alpha val="9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。</a:t>
              </a:r>
              <a:r>
                <a:rPr 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第一节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封面、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版权声明</a:t>
              </a:r>
              <a:r>
                <a:rPr 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不应有页码，如有则手动删除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7" name="Text 15"/>
            <p:cNvSpPr/>
            <p:nvPr/>
          </p:nvSpPr>
          <p:spPr>
            <a:xfrm>
              <a:off x="7855" y="13820"/>
              <a:ext cx="984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endParaRPr lang="zh-CN" altLang="en-US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17550" y="5237480"/>
            <a:ext cx="7685405" cy="742315"/>
            <a:chOff x="1130" y="7921"/>
            <a:chExt cx="12103" cy="1169"/>
          </a:xfrm>
        </p:grpSpPr>
        <p:sp>
          <p:nvSpPr>
            <p:cNvPr id="28" name="Text 15"/>
            <p:cNvSpPr/>
            <p:nvPr/>
          </p:nvSpPr>
          <p:spPr>
            <a:xfrm>
              <a:off x="1130" y="8450"/>
              <a:ext cx="7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67" name="Text 20"/>
            <p:cNvSpPr/>
            <p:nvPr/>
          </p:nvSpPr>
          <p:spPr>
            <a:xfrm>
              <a:off x="2017" y="8161"/>
              <a:ext cx="81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69" name="Text 21"/>
            <p:cNvSpPr/>
            <p:nvPr/>
          </p:nvSpPr>
          <p:spPr>
            <a:xfrm>
              <a:off x="1520" y="7921"/>
              <a:ext cx="11713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sp>
        <p:nvSpPr>
          <p:cNvPr id="45" name="圆角矩形 44"/>
          <p:cNvSpPr/>
          <p:nvPr/>
        </p:nvSpPr>
        <p:spPr>
          <a:xfrm>
            <a:off x="6504305" y="4081145"/>
            <a:ext cx="912495" cy="3600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4305" y="2216150"/>
            <a:ext cx="6433820" cy="24530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圆角矩形 23"/>
          <p:cNvSpPr/>
          <p:nvPr/>
        </p:nvSpPr>
        <p:spPr>
          <a:xfrm>
            <a:off x="10404475" y="3047365"/>
            <a:ext cx="2487930" cy="7251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8253095" y="3047365"/>
            <a:ext cx="578485" cy="7245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3129260" y="2216150"/>
            <a:ext cx="2787015" cy="3301365"/>
            <a:chOff x="21212" y="5275"/>
            <a:chExt cx="4389" cy="519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2" y="5275"/>
              <a:ext cx="4389" cy="51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2" name="圆角矩形 21"/>
            <p:cNvSpPr/>
            <p:nvPr/>
          </p:nvSpPr>
          <p:spPr>
            <a:xfrm>
              <a:off x="22742" y="5654"/>
              <a:ext cx="1705" cy="60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1296" y="9156"/>
              <a:ext cx="1106" cy="726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23294" y="6417"/>
              <a:ext cx="911" cy="114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294" y="8711"/>
              <a:ext cx="1268" cy="59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4448" y="5942"/>
              <a:ext cx="900" cy="87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③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21297" y="9808"/>
              <a:ext cx="2908" cy="60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4447" y="8284"/>
              <a:ext cx="713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④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1518900" y="4799965"/>
            <a:ext cx="151765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r>
              <a:rPr lang="zh-CN" altLang="en-US" b="1">
                <a:solidFill>
                  <a:srgbClr val="FF0000"/>
                </a:solidFill>
              </a:rPr>
              <a:t>方法二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75600" y="2743200"/>
            <a:ext cx="411480" cy="46164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02 · 页码系统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阿拉伯数字页码：正文部分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  <a:sym typeface="+mn-ea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  <a:sym typeface="+mn-ea"/>
              </a:rPr>
              <a:t>Word</a:t>
            </a:r>
            <a:r>
              <a:rPr lang="en-US" altLang="zh-CN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  <a:sym typeface="+mn-ea"/>
              </a:rPr>
              <a:t>）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483995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为第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节设置阿拉伯数字页码，从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第一章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第1页开始计数</a:t>
            </a: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7467600" cy="6350000"/>
          </a:xfrm>
          <a:custGeom>
            <a:avLst/>
            <a:gdLst/>
            <a:ahLst/>
            <a:cxnLst/>
            <a:rect l="l" t="t" r="r" b="b"/>
            <a:pathLst>
              <a:path w="7467600" h="6350000">
                <a:moveTo>
                  <a:pt x="152400" y="0"/>
                </a:moveTo>
                <a:lnTo>
                  <a:pt x="7315200" y="0"/>
                </a:lnTo>
                <a:cubicBezTo>
                  <a:pt x="7399312" y="0"/>
                  <a:pt x="7467600" y="68288"/>
                  <a:pt x="7467600" y="152400"/>
                </a:cubicBezTo>
                <a:lnTo>
                  <a:pt x="7467600" y="6197600"/>
                </a:lnTo>
                <a:cubicBezTo>
                  <a:pt x="7467600" y="6281712"/>
                  <a:pt x="7399312" y="6350000"/>
                  <a:pt x="7315200" y="6350000"/>
                </a:cubicBezTo>
                <a:lnTo>
                  <a:pt x="152400" y="6350000"/>
                </a:lnTo>
                <a:cubicBezTo>
                  <a:pt x="68288" y="6350000"/>
                  <a:pt x="0" y="6281712"/>
                  <a:pt x="0" y="619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44550" y="24384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96788" y="4713"/>
                </a:moveTo>
                <a:cubicBezTo>
                  <a:pt x="98276" y="-2629"/>
                  <a:pt x="104775" y="-7937"/>
                  <a:pt x="112316" y="-7937"/>
                </a:cubicBezTo>
                <a:lnTo>
                  <a:pt x="141982" y="-7937"/>
                </a:lnTo>
                <a:cubicBezTo>
                  <a:pt x="149523" y="-7937"/>
                  <a:pt x="156021" y="-2629"/>
                  <a:pt x="157510" y="4713"/>
                </a:cubicBezTo>
                <a:lnTo>
                  <a:pt x="164703" y="39439"/>
                </a:lnTo>
                <a:cubicBezTo>
                  <a:pt x="171698" y="42416"/>
                  <a:pt x="178246" y="46236"/>
                  <a:pt x="184200" y="50750"/>
                </a:cubicBezTo>
                <a:lnTo>
                  <a:pt x="217835" y="39588"/>
                </a:lnTo>
                <a:cubicBezTo>
                  <a:pt x="224979" y="37207"/>
                  <a:pt x="232817" y="40184"/>
                  <a:pt x="236587" y="46732"/>
                </a:cubicBezTo>
                <a:lnTo>
                  <a:pt x="251420" y="72430"/>
                </a:lnTo>
                <a:cubicBezTo>
                  <a:pt x="255191" y="78978"/>
                  <a:pt x="253851" y="87213"/>
                  <a:pt x="248196" y="92224"/>
                </a:cubicBezTo>
                <a:lnTo>
                  <a:pt x="221754" y="115739"/>
                </a:lnTo>
                <a:cubicBezTo>
                  <a:pt x="222200" y="119410"/>
                  <a:pt x="222399" y="123180"/>
                  <a:pt x="222399" y="127000"/>
                </a:cubicBezTo>
                <a:cubicBezTo>
                  <a:pt x="222399" y="130820"/>
                  <a:pt x="222151" y="134590"/>
                  <a:pt x="221754" y="138261"/>
                </a:cubicBezTo>
                <a:lnTo>
                  <a:pt x="248245" y="161826"/>
                </a:lnTo>
                <a:cubicBezTo>
                  <a:pt x="253901" y="166836"/>
                  <a:pt x="255191" y="175121"/>
                  <a:pt x="251470" y="181620"/>
                </a:cubicBezTo>
                <a:lnTo>
                  <a:pt x="236637" y="207318"/>
                </a:lnTo>
                <a:cubicBezTo>
                  <a:pt x="232866" y="213816"/>
                  <a:pt x="225028" y="216843"/>
                  <a:pt x="217884" y="214461"/>
                </a:cubicBezTo>
                <a:lnTo>
                  <a:pt x="184249" y="203299"/>
                </a:lnTo>
                <a:cubicBezTo>
                  <a:pt x="178246" y="207814"/>
                  <a:pt x="171698" y="211584"/>
                  <a:pt x="164753" y="214610"/>
                </a:cubicBezTo>
                <a:lnTo>
                  <a:pt x="157609" y="249287"/>
                </a:lnTo>
                <a:cubicBezTo>
                  <a:pt x="156071" y="256679"/>
                  <a:pt x="149572" y="261937"/>
                  <a:pt x="142081" y="261937"/>
                </a:cubicBezTo>
                <a:lnTo>
                  <a:pt x="112415" y="261937"/>
                </a:lnTo>
                <a:cubicBezTo>
                  <a:pt x="104874" y="261937"/>
                  <a:pt x="98375" y="256629"/>
                  <a:pt x="96887" y="249287"/>
                </a:cubicBezTo>
                <a:lnTo>
                  <a:pt x="89743" y="214610"/>
                </a:lnTo>
                <a:cubicBezTo>
                  <a:pt x="82748" y="211634"/>
                  <a:pt x="76250" y="207814"/>
                  <a:pt x="70247" y="203299"/>
                </a:cubicBezTo>
                <a:lnTo>
                  <a:pt x="36463" y="214461"/>
                </a:lnTo>
                <a:cubicBezTo>
                  <a:pt x="29319" y="216843"/>
                  <a:pt x="21481" y="213866"/>
                  <a:pt x="17711" y="207318"/>
                </a:cubicBezTo>
                <a:lnTo>
                  <a:pt x="2877" y="181620"/>
                </a:lnTo>
                <a:cubicBezTo>
                  <a:pt x="-893" y="175071"/>
                  <a:pt x="446" y="166836"/>
                  <a:pt x="6102" y="161826"/>
                </a:cubicBezTo>
                <a:lnTo>
                  <a:pt x="32593" y="138261"/>
                </a:lnTo>
                <a:cubicBezTo>
                  <a:pt x="32147" y="134590"/>
                  <a:pt x="31948" y="130820"/>
                  <a:pt x="31948" y="127000"/>
                </a:cubicBezTo>
                <a:cubicBezTo>
                  <a:pt x="31948" y="123180"/>
                  <a:pt x="32196" y="119410"/>
                  <a:pt x="32593" y="115739"/>
                </a:cubicBezTo>
                <a:lnTo>
                  <a:pt x="6102" y="92174"/>
                </a:lnTo>
                <a:cubicBezTo>
                  <a:pt x="446" y="87164"/>
                  <a:pt x="-843" y="78879"/>
                  <a:pt x="2877" y="72380"/>
                </a:cubicBezTo>
                <a:lnTo>
                  <a:pt x="17711" y="46682"/>
                </a:lnTo>
                <a:cubicBezTo>
                  <a:pt x="21481" y="40134"/>
                  <a:pt x="29319" y="37157"/>
                  <a:pt x="36463" y="39539"/>
                </a:cubicBezTo>
                <a:lnTo>
                  <a:pt x="70098" y="50701"/>
                </a:lnTo>
                <a:cubicBezTo>
                  <a:pt x="76101" y="46186"/>
                  <a:pt x="82649" y="42416"/>
                  <a:pt x="89595" y="39390"/>
                </a:cubicBezTo>
                <a:lnTo>
                  <a:pt x="96788" y="4713"/>
                </a:lnTo>
                <a:close/>
                <a:moveTo>
                  <a:pt x="127149" y="166688"/>
                </a:moveTo>
                <a:cubicBezTo>
                  <a:pt x="141328" y="166634"/>
                  <a:pt x="154401" y="159021"/>
                  <a:pt x="161445" y="146715"/>
                </a:cubicBezTo>
                <a:cubicBezTo>
                  <a:pt x="168488" y="134409"/>
                  <a:pt x="168432" y="119280"/>
                  <a:pt x="161296" y="107027"/>
                </a:cubicBezTo>
                <a:cubicBezTo>
                  <a:pt x="154160" y="94775"/>
                  <a:pt x="141030" y="87259"/>
                  <a:pt x="126851" y="87312"/>
                </a:cubicBezTo>
                <a:cubicBezTo>
                  <a:pt x="112672" y="87366"/>
                  <a:pt x="99599" y="94979"/>
                  <a:pt x="92555" y="107285"/>
                </a:cubicBezTo>
                <a:cubicBezTo>
                  <a:pt x="85512" y="119591"/>
                  <a:pt x="85568" y="134720"/>
                  <a:pt x="92704" y="146973"/>
                </a:cubicBezTo>
                <a:cubicBezTo>
                  <a:pt x="99840" y="159225"/>
                  <a:pt x="112970" y="166741"/>
                  <a:pt x="127149" y="166688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130300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设置操作流程</a:t>
            </a:r>
            <a:endParaRPr lang="en-US" sz="1600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12800" y="2691130"/>
            <a:ext cx="8680450" cy="1016000"/>
            <a:chOff x="1280" y="4700"/>
            <a:chExt cx="13670" cy="1600"/>
          </a:xfrm>
        </p:grpSpPr>
        <p:sp>
          <p:nvSpPr>
            <p:cNvPr id="8" name="Shape 6"/>
            <p:cNvSpPr/>
            <p:nvPr/>
          </p:nvSpPr>
          <p:spPr>
            <a:xfrm>
              <a:off x="1280" y="4700"/>
              <a:ext cx="10800" cy="1600"/>
            </a:xfrm>
            <a:custGeom>
              <a:avLst/>
              <a:gdLst/>
              <a:ahLst/>
              <a:cxnLst/>
              <a:rect l="l" t="t" r="r" b="b"/>
              <a:pathLst>
                <a:path w="6858000" h="1016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914400"/>
                  </a:lnTo>
                  <a:cubicBezTo>
                    <a:pt x="6858000" y="970475"/>
                    <a:pt x="6812475" y="1016000"/>
                    <a:pt x="6756400" y="1016000"/>
                  </a:cubicBezTo>
                  <a:lnTo>
                    <a:pt x="101600" y="1016000"/>
                  </a:lnTo>
                  <a:cubicBezTo>
                    <a:pt x="45525" y="1016000"/>
                    <a:pt x="0" y="970475"/>
                    <a:pt x="0" y="914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9" name="Text 7"/>
            <p:cNvSpPr/>
            <p:nvPr/>
          </p:nvSpPr>
          <p:spPr>
            <a:xfrm>
              <a:off x="1520" y="4898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步骤1：跳转到第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四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节页脚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646" y="5496"/>
              <a:ext cx="13304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翻到第四节第一章第1页的</a:t>
              </a:r>
              <a:r>
                <a:rPr lang="zh-CN" alt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页脚。</a:t>
              </a:r>
              <a:endPara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5755" y="1879600"/>
            <a:ext cx="6064885" cy="2077085"/>
          </a:xfrm>
          <a:prstGeom prst="rect">
            <a:avLst/>
          </a:prstGeom>
        </p:spPr>
      </p:pic>
      <p:sp>
        <p:nvSpPr>
          <p:cNvPr id="11" name="Shape 9"/>
          <p:cNvSpPr/>
          <p:nvPr/>
        </p:nvSpPr>
        <p:spPr>
          <a:xfrm>
            <a:off x="812800" y="3691890"/>
            <a:ext cx="6858000" cy="1495425"/>
          </a:xfrm>
          <a:custGeom>
            <a:avLst/>
            <a:gdLst/>
            <a:ahLst/>
            <a:cxnLst/>
            <a:rect l="l" t="t" r="r" b="b"/>
            <a:pathLst>
              <a:path w="6858000" h="1371600">
                <a:moveTo>
                  <a:pt x="101594" y="0"/>
                </a:moveTo>
                <a:lnTo>
                  <a:pt x="6756406" y="0"/>
                </a:lnTo>
                <a:cubicBezTo>
                  <a:pt x="6812515" y="0"/>
                  <a:pt x="6858000" y="45485"/>
                  <a:pt x="6858000" y="101594"/>
                </a:cubicBezTo>
                <a:lnTo>
                  <a:pt x="6858000" y="1270006"/>
                </a:lnTo>
                <a:cubicBezTo>
                  <a:pt x="6858000" y="1326115"/>
                  <a:pt x="6812515" y="1371600"/>
                  <a:pt x="67564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98525" y="374142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步骤2：取消"链接到前一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条页眉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65200" y="4157345"/>
            <a:ext cx="7391400" cy="4959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确保第三节页脚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Word</a:t>
            </a:r>
            <a:r>
              <a:rPr lang="en-US" sz="1600" dirty="0">
                <a:solidFill>
                  <a:srgbClr val="5D6D7E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的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"链接到前一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条页眉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"</a:t>
            </a:r>
            <a:r>
              <a:rPr lang="zh-CN" altLang="en-US" sz="1600" dirty="0">
                <a:solidFill>
                  <a:schemeClr val="tx1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或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链接到前一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”按钮是未高亮状态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zh-CN" alt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65200" y="482346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12800" y="5309235"/>
            <a:ext cx="6858000" cy="101600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6" name="Text 14"/>
          <p:cNvSpPr/>
          <p:nvPr/>
        </p:nvSpPr>
        <p:spPr>
          <a:xfrm>
            <a:off x="965200" y="554164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步骤3：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回到页脚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设置页码格式</a:t>
            </a:r>
            <a:endParaRPr lang="en-US" sz="1600" dirty="0"/>
          </a:p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12800" y="6807200"/>
            <a:ext cx="6858000" cy="1262380"/>
          </a:xfrm>
          <a:custGeom>
            <a:avLst/>
            <a:gdLst/>
            <a:ahLst/>
            <a:cxnLst/>
            <a:rect l="l" t="t" r="r" b="b"/>
            <a:pathLst>
              <a:path w="6858000" h="1016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914400"/>
                </a:lnTo>
                <a:cubicBezTo>
                  <a:pt x="6858000" y="970475"/>
                  <a:pt x="6812475" y="1016000"/>
                  <a:pt x="6756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9" name="Text 17"/>
          <p:cNvSpPr/>
          <p:nvPr/>
        </p:nvSpPr>
        <p:spPr>
          <a:xfrm>
            <a:off x="965200" y="679958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16000" y="6537325"/>
            <a:ext cx="6654800" cy="6762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页码 → 设置页码格式 → 编号格式：1,2,3 → 起始页码：1</a:t>
            </a: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rgbClr val="FF0000"/>
              </a:solidFill>
              <a:highlight>
                <a:srgbClr val="FFFF00"/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8305800" y="7416800"/>
            <a:ext cx="50800" cy="1016000"/>
          </a:xfrm>
          <a:custGeom>
            <a:avLst/>
            <a:gdLst/>
            <a:ahLst/>
            <a:cxnLst/>
            <a:rect l="l" t="t" r="r" b="b"/>
            <a:pathLst>
              <a:path w="50800" h="1016000">
                <a:moveTo>
                  <a:pt x="50800" y="0"/>
                </a:moveTo>
                <a:lnTo>
                  <a:pt x="50800" y="0"/>
                </a:lnTo>
                <a:lnTo>
                  <a:pt x="50800" y="1016000"/>
                </a:lnTo>
                <a:lnTo>
                  <a:pt x="50800" y="1016000"/>
                </a:lnTo>
                <a:cubicBezTo>
                  <a:pt x="22763" y="1016000"/>
                  <a:pt x="0" y="993237"/>
                  <a:pt x="0" y="965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35" name="Shape 33"/>
          <p:cNvSpPr/>
          <p:nvPr/>
        </p:nvSpPr>
        <p:spPr>
          <a:xfrm>
            <a:off x="8559800" y="76708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E67E22"/>
          </a:solidFill>
        </p:spPr>
      </p:sp>
      <p:grpSp>
        <p:nvGrpSpPr>
          <p:cNvPr id="48" name="组合 47"/>
          <p:cNvGrpSpPr/>
          <p:nvPr/>
        </p:nvGrpSpPr>
        <p:grpSpPr>
          <a:xfrm>
            <a:off x="8221980" y="7163435"/>
            <a:ext cx="7442200" cy="1016000"/>
            <a:chOff x="12948" y="11659"/>
            <a:chExt cx="11720" cy="1600"/>
          </a:xfrm>
        </p:grpSpPr>
        <p:sp>
          <p:nvSpPr>
            <p:cNvPr id="33" name="Shape 31"/>
            <p:cNvSpPr/>
            <p:nvPr/>
          </p:nvSpPr>
          <p:spPr>
            <a:xfrm>
              <a:off x="12948" y="11659"/>
              <a:ext cx="11720" cy="1600"/>
            </a:xfrm>
            <a:custGeom>
              <a:avLst/>
              <a:gdLst/>
              <a:ahLst/>
              <a:cxnLst/>
              <a:rect l="l" t="t" r="r" b="b"/>
              <a:pathLst>
                <a:path w="7442200" h="1016000">
                  <a:moveTo>
                    <a:pt x="50800" y="0"/>
                  </a:moveTo>
                  <a:lnTo>
                    <a:pt x="7289800" y="0"/>
                  </a:lnTo>
                  <a:cubicBezTo>
                    <a:pt x="7373912" y="0"/>
                    <a:pt x="7442200" y="68288"/>
                    <a:pt x="7442200" y="152400"/>
                  </a:cubicBezTo>
                  <a:lnTo>
                    <a:pt x="7442200" y="863600"/>
                  </a:lnTo>
                  <a:cubicBezTo>
                    <a:pt x="7442200" y="947712"/>
                    <a:pt x="7373912" y="1016000"/>
                    <a:pt x="7289800" y="1016000"/>
                  </a:cubicBezTo>
                  <a:lnTo>
                    <a:pt x="50800" y="1016000"/>
                  </a:lnTo>
                  <a:cubicBezTo>
                    <a:pt x="22763" y="1016000"/>
                    <a:pt x="0" y="993237"/>
                    <a:pt x="0" y="965200"/>
                  </a:cubicBezTo>
                  <a:lnTo>
                    <a:pt x="0" y="50800"/>
                  </a:lnTo>
                  <a:cubicBezTo>
                    <a:pt x="0" y="22763"/>
                    <a:pt x="22763" y="0"/>
                    <a:pt x="50800" y="0"/>
                  </a:cubicBezTo>
                  <a:close/>
                </a:path>
              </a:pathLst>
            </a:custGeom>
            <a:solidFill>
              <a:srgbClr val="E67E22">
                <a:alpha val="10196"/>
              </a:srgbClr>
            </a:solidFill>
          </p:spPr>
        </p:sp>
        <p:sp>
          <p:nvSpPr>
            <p:cNvPr id="36" name="Text 34"/>
            <p:cNvSpPr/>
            <p:nvPr/>
          </p:nvSpPr>
          <p:spPr>
            <a:xfrm>
              <a:off x="13868" y="12000"/>
              <a:ext cx="717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设置完成效果：</a:t>
              </a:r>
              <a:r>
                <a:rPr lang="en-US" sz="1600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正文页码从第1页开始，以阿拉伯数字显示，与前面的罗马数字页码完全独立</a:t>
              </a:r>
              <a:endParaRPr lang="en-US" sz="1600" dirty="0"/>
            </a:p>
          </p:txBody>
        </p:sp>
      </p:grpSp>
      <p:sp>
        <p:nvSpPr>
          <p:cNvPr id="38" name="Shape 36"/>
          <p:cNvSpPr/>
          <p:nvPr/>
        </p:nvSpPr>
        <p:spPr>
          <a:xfrm>
            <a:off x="647700" y="86360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217959" y="285750"/>
                </a:moveTo>
                <a:cubicBezTo>
                  <a:pt x="223391" y="269156"/>
                  <a:pt x="234255" y="254124"/>
                  <a:pt x="246534" y="241176"/>
                </a:cubicBezTo>
                <a:cubicBezTo>
                  <a:pt x="270867" y="215578"/>
                  <a:pt x="285750" y="180975"/>
                  <a:pt x="285750" y="142875"/>
                </a:cubicBezTo>
                <a:cubicBezTo>
                  <a:pt x="285750" y="63996"/>
                  <a:pt x="221754" y="0"/>
                  <a:pt x="142875" y="0"/>
                </a:cubicBezTo>
                <a:cubicBezTo>
                  <a:pt x="63996" y="0"/>
                  <a:pt x="0" y="63996"/>
                  <a:pt x="0" y="142875"/>
                </a:cubicBezTo>
                <a:cubicBezTo>
                  <a:pt x="0" y="180975"/>
                  <a:pt x="14883" y="215578"/>
                  <a:pt x="39216" y="241176"/>
                </a:cubicBezTo>
                <a:cubicBezTo>
                  <a:pt x="51495" y="254124"/>
                  <a:pt x="62433" y="269156"/>
                  <a:pt x="67791" y="285750"/>
                </a:cubicBezTo>
                <a:lnTo>
                  <a:pt x="217884" y="285750"/>
                </a:lnTo>
                <a:close/>
                <a:moveTo>
                  <a:pt x="214313" y="321469"/>
                </a:moveTo>
                <a:lnTo>
                  <a:pt x="71438" y="321469"/>
                </a:lnTo>
                <a:lnTo>
                  <a:pt x="71438" y="333375"/>
                </a:lnTo>
                <a:cubicBezTo>
                  <a:pt x="71438" y="366266"/>
                  <a:pt x="98078" y="392906"/>
                  <a:pt x="130969" y="392906"/>
                </a:cubicBezTo>
                <a:lnTo>
                  <a:pt x="154781" y="392906"/>
                </a:lnTo>
                <a:cubicBezTo>
                  <a:pt x="187672" y="392906"/>
                  <a:pt x="214313" y="366266"/>
                  <a:pt x="214313" y="333375"/>
                </a:cubicBezTo>
                <a:lnTo>
                  <a:pt x="214313" y="321469"/>
                </a:lnTo>
                <a:close/>
                <a:moveTo>
                  <a:pt x="136922" y="83344"/>
                </a:moveTo>
                <a:cubicBezTo>
                  <a:pt x="107305" y="83344"/>
                  <a:pt x="83344" y="107305"/>
                  <a:pt x="83344" y="136922"/>
                </a:cubicBezTo>
                <a:cubicBezTo>
                  <a:pt x="83344" y="146819"/>
                  <a:pt x="75381" y="154781"/>
                  <a:pt x="65484" y="154781"/>
                </a:cubicBezTo>
                <a:cubicBezTo>
                  <a:pt x="55587" y="154781"/>
                  <a:pt x="47625" y="146819"/>
                  <a:pt x="47625" y="136922"/>
                </a:cubicBezTo>
                <a:cubicBezTo>
                  <a:pt x="47625" y="87585"/>
                  <a:pt x="87585" y="47625"/>
                  <a:pt x="136922" y="47625"/>
                </a:cubicBezTo>
                <a:cubicBezTo>
                  <a:pt x="146819" y="47625"/>
                  <a:pt x="154781" y="55587"/>
                  <a:pt x="154781" y="65484"/>
                </a:cubicBezTo>
                <a:cubicBezTo>
                  <a:pt x="154781" y="75381"/>
                  <a:pt x="146819" y="83344"/>
                  <a:pt x="136922" y="83344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43" name="圆角矩形 42"/>
          <p:cNvSpPr/>
          <p:nvPr/>
        </p:nvSpPr>
        <p:spPr>
          <a:xfrm>
            <a:off x="14095730" y="4884420"/>
            <a:ext cx="73406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965200" y="8193405"/>
            <a:ext cx="15891510" cy="979170"/>
            <a:chOff x="-7331" y="13600"/>
            <a:chExt cx="25026" cy="1542"/>
          </a:xfrm>
        </p:grpSpPr>
        <p:sp>
          <p:nvSpPr>
            <p:cNvPr id="37" name="Shape 35"/>
            <p:cNvSpPr/>
            <p:nvPr/>
          </p:nvSpPr>
          <p:spPr>
            <a:xfrm>
              <a:off x="-7331" y="13600"/>
              <a:ext cx="23641" cy="1477"/>
            </a:xfrm>
            <a:custGeom>
              <a:avLst/>
              <a:gdLst/>
              <a:ahLst/>
              <a:cxnLst/>
              <a:rect l="l" t="t" r="r" b="b"/>
              <a:pathLst>
                <a:path w="15240000" h="1117600">
                  <a:moveTo>
                    <a:pt x="152396" y="0"/>
                  </a:moveTo>
                  <a:lnTo>
                    <a:pt x="15087604" y="0"/>
                  </a:lnTo>
                  <a:cubicBezTo>
                    <a:pt x="15171770" y="0"/>
                    <a:pt x="15240000" y="68230"/>
                    <a:pt x="15240000" y="152396"/>
                  </a:cubicBezTo>
                  <a:lnTo>
                    <a:pt x="15240000" y="965204"/>
                  </a:lnTo>
                  <a:cubicBezTo>
                    <a:pt x="15240000" y="1049370"/>
                    <a:pt x="15171770" y="1117600"/>
                    <a:pt x="15087604" y="1117600"/>
                  </a:cubicBezTo>
                  <a:lnTo>
                    <a:pt x="152396" y="1117600"/>
                  </a:lnTo>
                  <a:cubicBezTo>
                    <a:pt x="68286" y="1117600"/>
                    <a:pt x="0" y="1049314"/>
                    <a:pt x="0" y="965204"/>
                  </a:cubicBezTo>
                  <a:lnTo>
                    <a:pt x="0" y="152396"/>
                  </a:lnTo>
                  <a:cubicBezTo>
                    <a:pt x="0" y="68286"/>
                    <a:pt x="68286" y="0"/>
                    <a:pt x="152396" y="0"/>
                  </a:cubicBez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39" name="Text 37"/>
            <p:cNvSpPr/>
            <p:nvPr/>
          </p:nvSpPr>
          <p:spPr>
            <a:xfrm>
              <a:off x="-7112" y="13727"/>
              <a:ext cx="17875" cy="5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chemeClr val="bg2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页码系统原理 </a:t>
              </a:r>
              <a:r>
                <a:rPr lang="en-US" sz="18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</a:t>
              </a:r>
              <a:r>
                <a:rPr lang="zh-CN" altLang="en-US" sz="18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关键： 确保第四节的页码设置不影响第三节。</a:t>
              </a:r>
              <a:r>
                <a:rPr lang="en-US" sz="18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  </a:t>
              </a:r>
              <a:endParaRPr lang="en-US" sz="1600" dirty="0"/>
            </a:p>
          </p:txBody>
        </p:sp>
        <p:sp>
          <p:nvSpPr>
            <p:cNvPr id="40" name="Text 38"/>
            <p:cNvSpPr/>
            <p:nvPr/>
          </p:nvSpPr>
          <p:spPr>
            <a:xfrm>
              <a:off x="-7198" y="14662"/>
              <a:ext cx="23832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F8F9FA">
                      <a:alpha val="9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通过分节符物理分割文档 → 断开各节页眉页脚链接 → 各节单独设置页码格式，实现三种不同页码的独立控制</a:t>
              </a:r>
              <a:r>
                <a:rPr lang="zh-CN" altLang="en-US" sz="1600" dirty="0">
                  <a:solidFill>
                    <a:srgbClr val="F8F9FA">
                      <a:alpha val="90000"/>
                    </a:srgbClr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。</a:t>
              </a:r>
              <a:r>
                <a:rPr 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第一节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封面、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版权声明</a:t>
              </a:r>
              <a:r>
                <a:rPr 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不应有页码，如有则手动删除</a:t>
              </a:r>
              <a:r>
                <a:rPr lang="zh-CN" altLang="en-US" sz="1600" b="1" dirty="0">
                  <a:gradFill>
                    <a:gsLst>
                      <a:gs pos="50000">
                        <a:schemeClr val="accent2"/>
                      </a:gs>
                      <a:gs pos="0">
                        <a:schemeClr val="accent2">
                          <a:lumMod val="25000"/>
                          <a:lumOff val="75000"/>
                        </a:schemeClr>
                      </a:gs>
                      <a:gs pos="100000">
                        <a:schemeClr val="accent2">
                          <a:lumMod val="85000"/>
                        </a:schemeClr>
                      </a:gs>
                    </a:gsLst>
                    <a:lin ang="5400000" scaled="1"/>
                  </a:gra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47" name="Text 15"/>
            <p:cNvSpPr/>
            <p:nvPr/>
          </p:nvSpPr>
          <p:spPr>
            <a:xfrm>
              <a:off x="7855" y="13820"/>
              <a:ext cx="984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endParaRPr lang="zh-CN" altLang="en-US" b="1" dirty="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5505" y="5267325"/>
            <a:ext cx="6168390" cy="1057910"/>
            <a:chOff x="1130" y="8425"/>
            <a:chExt cx="9714" cy="1666"/>
          </a:xfrm>
        </p:grpSpPr>
        <p:sp>
          <p:nvSpPr>
            <p:cNvPr id="28" name="Text 15"/>
            <p:cNvSpPr/>
            <p:nvPr/>
          </p:nvSpPr>
          <p:spPr>
            <a:xfrm>
              <a:off x="1130" y="8450"/>
              <a:ext cx="5939" cy="64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3</a:t>
              </a:r>
              <a:endParaRPr lang="en-US" sz="1600" dirty="0"/>
            </a:p>
          </p:txBody>
        </p:sp>
        <p:sp>
          <p:nvSpPr>
            <p:cNvPr id="67" name="Text 20"/>
            <p:cNvSpPr/>
            <p:nvPr/>
          </p:nvSpPr>
          <p:spPr>
            <a:xfrm>
              <a:off x="2724" y="8425"/>
              <a:ext cx="812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endParaRPr>
            </a:p>
          </p:txBody>
        </p:sp>
        <p:sp>
          <p:nvSpPr>
            <p:cNvPr id="69" name="Text 21"/>
            <p:cNvSpPr/>
            <p:nvPr/>
          </p:nvSpPr>
          <p:spPr>
            <a:xfrm>
              <a:off x="1287" y="9562"/>
              <a:ext cx="9339" cy="52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前面根据指南调整了页眉页脚的样式已奠定了基础，设置了</a:t>
              </a:r>
              <a:r>
                <a:rPr lang="en-US" altLang="zh-CN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 Times New Roman </a:t>
              </a:r>
              <a:r>
                <a:rPr lang="zh-CN" altLang="en-US" sz="1600" dirty="0">
                  <a:solidFill>
                    <a:schemeClr val="tx1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五号居中。</a:t>
              </a:r>
              <a:endParaRPr lang="zh-CN" altLang="en-US" sz="1600" dirty="0">
                <a:solidFill>
                  <a:schemeClr val="tx1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0">
            <a:off x="10335895" y="1453649"/>
            <a:ext cx="1357630" cy="654551"/>
            <a:chOff x="6680" y="2146"/>
            <a:chExt cx="2541" cy="1326"/>
          </a:xfrm>
        </p:grpSpPr>
        <p:sp>
          <p:nvSpPr>
            <p:cNvPr id="55" name="文本框 54"/>
            <p:cNvSpPr txBox="1"/>
            <p:nvPr/>
          </p:nvSpPr>
          <p:spPr>
            <a:xfrm>
              <a:off x="6680" y="2146"/>
              <a:ext cx="1584" cy="782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Word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75" y="2726"/>
              <a:ext cx="846" cy="7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t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①</a:t>
              </a:r>
              <a:endPara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59" name="圆角矩形 58"/>
          <p:cNvSpPr/>
          <p:nvPr/>
        </p:nvSpPr>
        <p:spPr>
          <a:xfrm>
            <a:off x="9834880" y="2303145"/>
            <a:ext cx="950595" cy="4432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11621770" y="1879600"/>
            <a:ext cx="950595" cy="4432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9476105" y="2566670"/>
            <a:ext cx="636270" cy="5981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156325" y="2378075"/>
            <a:ext cx="519430" cy="51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268720" y="3411220"/>
            <a:ext cx="765175" cy="7429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4787880" y="4589780"/>
            <a:ext cx="434975" cy="4775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85940" y="3411220"/>
            <a:ext cx="73406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581140" y="2236470"/>
            <a:ext cx="624840" cy="5803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rcRect l="14427"/>
          <a:stretch>
            <a:fillRect/>
          </a:stretch>
        </p:blipFill>
        <p:spPr>
          <a:xfrm>
            <a:off x="12966065" y="1879600"/>
            <a:ext cx="3032125" cy="5143500"/>
          </a:xfrm>
          <a:prstGeom prst="rect">
            <a:avLst/>
          </a:prstGeom>
        </p:spPr>
      </p:pic>
      <p:sp>
        <p:nvSpPr>
          <p:cNvPr id="75" name="圆角矩形 74"/>
          <p:cNvSpPr/>
          <p:nvPr/>
        </p:nvSpPr>
        <p:spPr>
          <a:xfrm>
            <a:off x="13288010" y="5267325"/>
            <a:ext cx="1567815" cy="4984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13841730" y="2698115"/>
            <a:ext cx="1567815" cy="4984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359130" y="2577465"/>
            <a:ext cx="947420" cy="8337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737465" y="5214620"/>
            <a:ext cx="1569085" cy="93853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3361670" y="6692900"/>
            <a:ext cx="73406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2230" y="2508250"/>
            <a:ext cx="8536940" cy="4502150"/>
          </a:xfrm>
          <a:prstGeom prst="rect">
            <a:avLst/>
          </a:prstGeom>
          <a:ln>
            <a:solidFill>
              <a:srgbClr val="8DAAC2"/>
            </a:solidFill>
          </a:ln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03 · 页眉系统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8107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奇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数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页页眉：StyleRef域自动化配置（</a:t>
            </a:r>
            <a:r>
              <a:rPr 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Word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en-US" altLang="zh-CN" sz="16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  <a:p>
            <a:pPr>
              <a:lnSpc>
                <a:spcPct val="90000"/>
              </a:lnSpc>
            </a:pPr>
            <a:endParaRPr lang="en-US" altLang="zh-CN" sz="1600" dirty="0"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44399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排版中</a:t>
            </a:r>
            <a:r>
              <a:rPr lang="en-US" sz="18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实现自动化页眉的推荐方法</a:t>
            </a:r>
            <a:endParaRPr lang="en-US" sz="18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12800" y="2438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602615" y="191008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核心配置流程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/>
        </p:nvSpPr>
        <p:spPr>
          <a:xfrm>
            <a:off x="812800" y="3980815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1" name="圆角矩形 20"/>
          <p:cNvSpPr/>
          <p:nvPr/>
        </p:nvSpPr>
        <p:spPr>
          <a:xfrm>
            <a:off x="7813040" y="2922270"/>
            <a:ext cx="904875" cy="6032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0647680" y="4325620"/>
            <a:ext cx="1575435" cy="45148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729595" y="6394450"/>
            <a:ext cx="1074420" cy="35877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12517120" y="5167630"/>
            <a:ext cx="1765935" cy="3746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4740255" y="4250055"/>
            <a:ext cx="1186815" cy="33083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5080" y="2265680"/>
            <a:ext cx="8870344" cy="5943600"/>
            <a:chOff x="620" y="3568"/>
            <a:chExt cx="13357" cy="9360"/>
          </a:xfrm>
        </p:grpSpPr>
        <p:sp>
          <p:nvSpPr>
            <p:cNvPr id="5" name="Shape 3"/>
            <p:cNvSpPr/>
            <p:nvPr/>
          </p:nvSpPr>
          <p:spPr>
            <a:xfrm>
              <a:off x="620" y="3568"/>
              <a:ext cx="11760" cy="9360"/>
            </a:xfrm>
            <a:custGeom>
              <a:avLst/>
              <a:gdLst/>
              <a:ahLst/>
              <a:cxnLst/>
              <a:rect l="l" t="t" r="r" b="b"/>
              <a:pathLst>
                <a:path w="7467600" h="5943600">
                  <a:moveTo>
                    <a:pt x="152394" y="0"/>
                  </a:moveTo>
                  <a:lnTo>
                    <a:pt x="7315206" y="0"/>
                  </a:lnTo>
                  <a:cubicBezTo>
                    <a:pt x="7399371" y="0"/>
                    <a:pt x="7467600" y="68229"/>
                    <a:pt x="7467600" y="152394"/>
                  </a:cubicBezTo>
                  <a:lnTo>
                    <a:pt x="7467600" y="5791206"/>
                  </a:lnTo>
                  <a:cubicBezTo>
                    <a:pt x="7467600" y="5875371"/>
                    <a:pt x="7399371" y="5943600"/>
                    <a:pt x="7315206" y="5943600"/>
                  </a:cubicBezTo>
                  <a:lnTo>
                    <a:pt x="152394" y="5943600"/>
                  </a:lnTo>
                  <a:cubicBezTo>
                    <a:pt x="68229" y="5943600"/>
                    <a:pt x="0" y="5875371"/>
                    <a:pt x="0" y="5791206"/>
                  </a:cubicBezTo>
                  <a:lnTo>
                    <a:pt x="0" y="152394"/>
                  </a:lnTo>
                  <a:cubicBezTo>
                    <a:pt x="0" y="68285"/>
                    <a:pt x="68285" y="0"/>
                    <a:pt x="152394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1520" y="3881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步骤1：启用奇偶页不同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440" y="4199"/>
              <a:ext cx="12537" cy="151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双击</a:t>
              </a:r>
              <a:r>
                <a:rPr lang="zh-CN" alt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第三节（摘要第一页）页眉，以便</a:t>
              </a:r>
              <a:r>
                <a:rPr lang="en-US" altLang="zh-CN" sz="1600" dirty="0">
                  <a:solidFill>
                    <a:srgbClr val="FF0000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Word</a:t>
              </a:r>
              <a:r>
                <a:rPr lang="zh-CN" alt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功能区能看到</a:t>
              </a:r>
              <a:r>
                <a:rPr 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→ “页眉和页脚工具</a:t>
              </a:r>
              <a:endPara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-设计” → 勾选“奇偶页不同”</a:t>
              </a:r>
              <a:r>
                <a:rPr lang="zh-CN" alt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</a:t>
              </a:r>
              <a:endPara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1520" y="5564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步骤2：规范化文档结构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520" y="6304"/>
              <a:ext cx="10397" cy="54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确认已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为所有章级标题（摘要、ABSTRACT、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目录、各章标题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等）应用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了“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标题1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”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样式</a:t>
              </a:r>
              <a:endParaRPr lang="en-US" sz="1600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</p:txBody>
        </p:sp>
        <p:sp>
          <p:nvSpPr>
            <p:cNvPr id="14" name="Shape 12"/>
            <p:cNvSpPr/>
            <p:nvPr/>
          </p:nvSpPr>
          <p:spPr>
            <a:xfrm>
              <a:off x="1200" y="7364"/>
              <a:ext cx="10800" cy="2021"/>
            </a:xfrm>
            <a:custGeom>
              <a:avLst/>
              <a:gdLst/>
              <a:ahLst/>
              <a:cxnLst/>
              <a:rect l="l" t="t" r="r" b="b"/>
              <a:pathLst>
                <a:path w="6858000" h="1270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1168400"/>
                  </a:lnTo>
                  <a:cubicBezTo>
                    <a:pt x="6858000" y="1224475"/>
                    <a:pt x="6812475" y="1270000"/>
                    <a:pt x="6756400" y="1270000"/>
                  </a:cubicBezTo>
                  <a:lnTo>
                    <a:pt x="101600" y="1270000"/>
                  </a:lnTo>
                  <a:cubicBezTo>
                    <a:pt x="45525" y="1270000"/>
                    <a:pt x="0" y="1224475"/>
                    <a:pt x="0" y="1168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7" name="Shape 15"/>
            <p:cNvSpPr/>
            <p:nvPr/>
          </p:nvSpPr>
          <p:spPr>
            <a:xfrm>
              <a:off x="1440" y="9930"/>
              <a:ext cx="10800" cy="2000"/>
            </a:xfrm>
            <a:custGeom>
              <a:avLst/>
              <a:gdLst/>
              <a:ahLst/>
              <a:cxnLst/>
              <a:rect l="l" t="t" r="r" b="b"/>
              <a:pathLst>
                <a:path w="6858000" h="1270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1168400"/>
                  </a:lnTo>
                  <a:cubicBezTo>
                    <a:pt x="6858000" y="1224475"/>
                    <a:pt x="6812475" y="1270000"/>
                    <a:pt x="6756400" y="1270000"/>
                  </a:cubicBezTo>
                  <a:lnTo>
                    <a:pt x="101600" y="1270000"/>
                  </a:lnTo>
                  <a:cubicBezTo>
                    <a:pt x="45525" y="1270000"/>
                    <a:pt x="0" y="1224475"/>
                    <a:pt x="0" y="1168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9" name="Text 17"/>
            <p:cNvSpPr/>
            <p:nvPr/>
          </p:nvSpPr>
          <p:spPr>
            <a:xfrm>
              <a:off x="1437" y="10366"/>
              <a:ext cx="10744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首先，确认第三节摘要奇数页页眉，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“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链接到前一条页眉是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不亮的未链接状态。</a:t>
              </a:r>
              <a:endParaRPr 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第四节第一章奇数页页眉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链接到前一条页眉是蓝色或灰色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高亮的已链接状态。以便第三节和第四节</a:t>
              </a:r>
              <a:r>
                <a:rPr lang="zh-CN" altLang="en-US" sz="1600" dirty="0"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页眉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同步用域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引用章级标题。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Word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：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“页眉和页脚工具-设计”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→ 文档部件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或文档信息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→ 域 → 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类别：选择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链接和引用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</a:t>
              </a:r>
              <a:r>
                <a:rPr lang="en-US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→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域名：选择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 “StyleRef”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→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域属性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样式名：选择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标题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1”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→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域选项：勾选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从页面低端到顶端搜索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注意：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核心逻辑：第四节链接第三节 → 统一用域引用"标题1" → 奇数页自动显示章级标题。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第几章序号需手动添加，不要自动生成，这样域选项不需勾选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插入段落编号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。避免页眉生成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0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的情况。更新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方法在页眉处右键点击 “更新域”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964170" y="2002155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rcRect l="8597" r="45106"/>
          <a:stretch>
            <a:fillRect/>
          </a:stretch>
        </p:blipFill>
        <p:spPr>
          <a:xfrm>
            <a:off x="8128000" y="3559810"/>
            <a:ext cx="2493010" cy="2807970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8140700" y="4982845"/>
            <a:ext cx="767715" cy="3778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3876655" y="2468880"/>
            <a:ext cx="558165" cy="45339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55710" y="5147310"/>
            <a:ext cx="732155" cy="5651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223115" y="4475480"/>
            <a:ext cx="617855" cy="55054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1608435" y="3127375"/>
            <a:ext cx="1070610" cy="37528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12806045" y="2508250"/>
            <a:ext cx="1070610" cy="37528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2679045" y="3377565"/>
            <a:ext cx="455930" cy="57531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9951720" y="5396230"/>
            <a:ext cx="778510" cy="36703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951720" y="5026025"/>
            <a:ext cx="613410" cy="68643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43315" y="3260090"/>
            <a:ext cx="512445" cy="4775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④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740515" y="6594475"/>
            <a:ext cx="641985" cy="5651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4168755" y="5442585"/>
            <a:ext cx="641985" cy="64135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5836900" y="4558030"/>
            <a:ext cx="704850" cy="5638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9780" y="7314565"/>
            <a:ext cx="1981835" cy="1713865"/>
          </a:xfrm>
          <a:prstGeom prst="rect">
            <a:avLst/>
          </a:prstGeom>
          <a:ln w="28575" cmpd="sng">
            <a:solidFill>
              <a:srgbClr val="8DAAC2"/>
            </a:solidFill>
            <a:prstDash val="solid"/>
          </a:ln>
        </p:spPr>
      </p:pic>
      <p:sp>
        <p:nvSpPr>
          <p:cNvPr id="33" name="圆角矩形 32"/>
          <p:cNvSpPr/>
          <p:nvPr/>
        </p:nvSpPr>
        <p:spPr>
          <a:xfrm>
            <a:off x="14225007" y="8669573"/>
            <a:ext cx="1074423" cy="35862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16"/>
          <p:cNvSpPr/>
          <p:nvPr/>
        </p:nvSpPr>
        <p:spPr>
          <a:xfrm>
            <a:off x="520419" y="4591050"/>
            <a:ext cx="6959737" cy="375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步骤3：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检查确认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设好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页眉页脚样式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及是否链接到前一节</a:t>
            </a: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35659" y="6085205"/>
            <a:ext cx="6959737" cy="375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步骤4：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在页眉处双击鼠标，展开页眉和页脚工具-设计选项卡，用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StyleRef 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域实现页眉自动引用章级标题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70" y="7010400"/>
            <a:ext cx="1933575" cy="2036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4" name="直接箭头连接符 33"/>
          <p:cNvCxnSpPr/>
          <p:nvPr/>
        </p:nvCxnSpPr>
        <p:spPr>
          <a:xfrm>
            <a:off x="6645910" y="7314565"/>
            <a:ext cx="1318260" cy="4489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89890" y="8775700"/>
            <a:ext cx="757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“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从页面底端向顶端搜索"的作用：从当前页底部向上查找最近一个"标题1"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03 · 页眉系统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奇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数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页页眉：StyleRef域自动化配置（</a:t>
            </a:r>
            <a:r>
              <a:rPr lang="en-US" sz="3600" b="1" dirty="0">
                <a:solidFill>
                  <a:srgbClr val="FF000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WPS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方正小标宋_GBK" panose="02000000000000000000" charset="-122"/>
              </a:rPr>
              <a:t>）</a:t>
            </a:r>
            <a:endParaRPr lang="en-US" sz="3600" b="1" dirty="0">
              <a:solidFill>
                <a:srgbClr val="2C3E50"/>
              </a:solidFill>
              <a:latin typeface="方正小标宋_GBK" panose="02000000000000000000" charset="-122"/>
              <a:ea typeface="方正小标宋_GBK" panose="02000000000000000000" charset="-122"/>
              <a:cs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10665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排版中</a:t>
            </a:r>
            <a:r>
              <a:rPr lang="en-US" sz="1800" b="1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实现自动化页眉的推荐方法</a:t>
            </a:r>
            <a:endParaRPr lang="en-US" sz="1800" b="1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812800" y="2438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608330" y="192786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核心配置流程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/>
        </p:nvSpPr>
        <p:spPr>
          <a:xfrm>
            <a:off x="812800" y="3980815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rcRect r="9738" b="10496"/>
          <a:stretch>
            <a:fillRect/>
          </a:stretch>
        </p:blipFill>
        <p:spPr>
          <a:xfrm>
            <a:off x="8475345" y="4330700"/>
            <a:ext cx="5046980" cy="374713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6" name="组合 15"/>
          <p:cNvGrpSpPr/>
          <p:nvPr/>
        </p:nvGrpSpPr>
        <p:grpSpPr>
          <a:xfrm rot="0">
            <a:off x="8462010" y="4613275"/>
            <a:ext cx="3505835" cy="3297555"/>
            <a:chOff x="14178" y="8868"/>
            <a:chExt cx="5521" cy="5193"/>
          </a:xfrm>
        </p:grpSpPr>
        <p:sp>
          <p:nvSpPr>
            <p:cNvPr id="46" name="圆角矩形 45"/>
            <p:cNvSpPr/>
            <p:nvPr/>
          </p:nvSpPr>
          <p:spPr>
            <a:xfrm>
              <a:off x="14178" y="8868"/>
              <a:ext cx="860" cy="100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15038" y="13479"/>
              <a:ext cx="2060" cy="58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7519" y="11783"/>
              <a:ext cx="2181" cy="78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80" y="2265680"/>
            <a:ext cx="8871008" cy="6515735"/>
            <a:chOff x="620" y="3568"/>
            <a:chExt cx="13358" cy="10261"/>
          </a:xfrm>
        </p:grpSpPr>
        <p:sp>
          <p:nvSpPr>
            <p:cNvPr id="5" name="Shape 3"/>
            <p:cNvSpPr/>
            <p:nvPr/>
          </p:nvSpPr>
          <p:spPr>
            <a:xfrm>
              <a:off x="620" y="3568"/>
              <a:ext cx="11760" cy="9360"/>
            </a:xfrm>
            <a:custGeom>
              <a:avLst/>
              <a:gdLst/>
              <a:ahLst/>
              <a:cxnLst/>
              <a:rect l="l" t="t" r="r" b="b"/>
              <a:pathLst>
                <a:path w="7467600" h="5943600">
                  <a:moveTo>
                    <a:pt x="152394" y="0"/>
                  </a:moveTo>
                  <a:lnTo>
                    <a:pt x="7315206" y="0"/>
                  </a:lnTo>
                  <a:cubicBezTo>
                    <a:pt x="7399371" y="0"/>
                    <a:pt x="7467600" y="68229"/>
                    <a:pt x="7467600" y="152394"/>
                  </a:cubicBezTo>
                  <a:lnTo>
                    <a:pt x="7467600" y="5791206"/>
                  </a:lnTo>
                  <a:cubicBezTo>
                    <a:pt x="7467600" y="5875371"/>
                    <a:pt x="7399371" y="5943600"/>
                    <a:pt x="7315206" y="5943600"/>
                  </a:cubicBezTo>
                  <a:lnTo>
                    <a:pt x="152394" y="5943600"/>
                  </a:lnTo>
                  <a:cubicBezTo>
                    <a:pt x="68229" y="5943600"/>
                    <a:pt x="0" y="5875371"/>
                    <a:pt x="0" y="5791206"/>
                  </a:cubicBezTo>
                  <a:lnTo>
                    <a:pt x="0" y="152394"/>
                  </a:lnTo>
                  <a:cubicBezTo>
                    <a:pt x="0" y="68285"/>
                    <a:pt x="68285" y="0"/>
                    <a:pt x="152394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76200" dist="50800" dir="5400000" algn="bl" rotWithShape="0">
                <a:srgbClr val="000000">
                  <a:alpha val="10196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1500" y="3944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步骤1：启用奇偶页不同</a:t>
              </a:r>
              <a:endParaRPr lang="en-US" sz="16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440" y="4031"/>
              <a:ext cx="12537" cy="151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双击</a:t>
              </a:r>
              <a:r>
                <a:rPr lang="zh-CN" alt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第三节（摘要第一页）页眉，</a:t>
              </a:r>
              <a:r>
                <a:rPr lang="en-US" altLang="zh-CN" sz="1600" dirty="0">
                  <a:solidFill>
                    <a:srgbClr val="FF0000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WPS</a:t>
              </a:r>
              <a:r>
                <a:rPr lang="zh-CN" altLang="en-US" sz="1600" dirty="0">
                  <a:solidFill>
                    <a:srgbClr val="5D6D7E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功能区看到“页眉页脚”勾选“奇偶页不同”。</a:t>
              </a:r>
              <a:endParaRPr lang="en-US" sz="1600" dirty="0">
                <a:solidFill>
                  <a:srgbClr val="5D6D7E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1397" y="5384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步骤2：规范化文档结构</a:t>
              </a:r>
              <a:endParaRPr lang="en-US" sz="16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439" y="6220"/>
              <a:ext cx="10397" cy="54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确认已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为所有章级标题（摘要、ABSTRACT、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目录、各章标题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等）应用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“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标题1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”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uFillTx/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样式</a:t>
              </a:r>
              <a:endParaRPr lang="en-US" sz="1600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</p:txBody>
        </p:sp>
        <p:sp>
          <p:nvSpPr>
            <p:cNvPr id="14" name="Shape 12"/>
            <p:cNvSpPr/>
            <p:nvPr/>
          </p:nvSpPr>
          <p:spPr>
            <a:xfrm>
              <a:off x="1200" y="7364"/>
              <a:ext cx="10800" cy="2021"/>
            </a:xfrm>
            <a:custGeom>
              <a:avLst/>
              <a:gdLst/>
              <a:ahLst/>
              <a:cxnLst/>
              <a:rect l="l" t="t" r="r" b="b"/>
              <a:pathLst>
                <a:path w="6858000" h="1270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1168400"/>
                  </a:lnTo>
                  <a:cubicBezTo>
                    <a:pt x="6858000" y="1224475"/>
                    <a:pt x="6812475" y="1270000"/>
                    <a:pt x="6756400" y="1270000"/>
                  </a:cubicBezTo>
                  <a:lnTo>
                    <a:pt x="101600" y="1270000"/>
                  </a:lnTo>
                  <a:cubicBezTo>
                    <a:pt x="45525" y="1270000"/>
                    <a:pt x="0" y="1224475"/>
                    <a:pt x="0" y="1168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7" name="Shape 15"/>
            <p:cNvSpPr/>
            <p:nvPr/>
          </p:nvSpPr>
          <p:spPr>
            <a:xfrm>
              <a:off x="1440" y="9930"/>
              <a:ext cx="10800" cy="2000"/>
            </a:xfrm>
            <a:custGeom>
              <a:avLst/>
              <a:gdLst/>
              <a:ahLst/>
              <a:cxnLst/>
              <a:rect l="l" t="t" r="r" b="b"/>
              <a:pathLst>
                <a:path w="6858000" h="1270000">
                  <a:moveTo>
                    <a:pt x="101600" y="0"/>
                  </a:moveTo>
                  <a:lnTo>
                    <a:pt x="6756400" y="0"/>
                  </a:lnTo>
                  <a:cubicBezTo>
                    <a:pt x="6812475" y="0"/>
                    <a:pt x="6858000" y="45525"/>
                    <a:pt x="6858000" y="101600"/>
                  </a:cubicBezTo>
                  <a:lnTo>
                    <a:pt x="6858000" y="1168400"/>
                  </a:lnTo>
                  <a:cubicBezTo>
                    <a:pt x="6858000" y="1224475"/>
                    <a:pt x="6812475" y="1270000"/>
                    <a:pt x="6756400" y="1270000"/>
                  </a:cubicBezTo>
                  <a:lnTo>
                    <a:pt x="101600" y="1270000"/>
                  </a:lnTo>
                  <a:cubicBezTo>
                    <a:pt x="45525" y="1270000"/>
                    <a:pt x="0" y="1224475"/>
                    <a:pt x="0" y="1168400"/>
                  </a:cubicBezTo>
                  <a:lnTo>
                    <a:pt x="0" y="101600"/>
                  </a:lnTo>
                  <a:cubicBezTo>
                    <a:pt x="0" y="45525"/>
                    <a:pt x="45525" y="0"/>
                    <a:pt x="101600" y="0"/>
                  </a:cubicBezTo>
                  <a:close/>
                </a:path>
              </a:pathLst>
            </a:custGeom>
            <a:solidFill>
              <a:srgbClr val="F8F9FA"/>
            </a:solidFill>
          </p:spPr>
        </p:sp>
        <p:sp>
          <p:nvSpPr>
            <p:cNvPr id="18" name="Text 16"/>
            <p:cNvSpPr/>
            <p:nvPr/>
          </p:nvSpPr>
          <p:spPr>
            <a:xfrm>
              <a:off x="1396" y="7314"/>
              <a:ext cx="10480" cy="59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步骤3：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检查确认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设好</a:t>
              </a:r>
              <a:r>
                <a:rPr 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页眉页脚样式</a:t>
              </a:r>
              <a:r>
                <a:rPr lang="zh-CN" altLang="en-US" sz="1600" b="1" dirty="0">
                  <a:solidFill>
                    <a:srgbClr val="2C3E50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  <a:sym typeface="+mn-ea"/>
                </a:rPr>
                <a:t>及是否链接到前一节</a:t>
              </a:r>
              <a:endPara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endParaRPr>
            </a:p>
          </p:txBody>
        </p:sp>
        <p:sp>
          <p:nvSpPr>
            <p:cNvPr id="19" name="Text 17"/>
            <p:cNvSpPr/>
            <p:nvPr/>
          </p:nvSpPr>
          <p:spPr>
            <a:xfrm>
              <a:off x="1437" y="10492"/>
              <a:ext cx="12541" cy="96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确认第三节摘要奇数页页眉，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同前节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（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WPS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）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按钮是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不亮的未链接状态</a:t>
              </a:r>
              <a:endParaRPr 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第四节第一章奇数页页眉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同前节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（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WPS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）按钮是蓝色或灰色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高亮的已链接状态。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以便第三节和第四节</a:t>
              </a:r>
              <a:r>
                <a:rPr lang="zh-CN" altLang="en-US" sz="1600" dirty="0"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页眉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同步用域</a:t>
              </a: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引用章级标题。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en-US" altLang="zh-CN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WPS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：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在页眉页脚功能栏直接有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域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按钮，没有类别选项，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           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域名选择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样式引用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→ 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样式名：选择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 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标题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1”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</a:rPr>
                <a:t>注意：核心逻辑：第四节链接第三节 → 统一用域引用"标题1" → 奇数页自动显示章级标题。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第几章序号需手动添加，不要自动生成，这样域选项不需勾选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“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插入段落编号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”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。避免页眉生成</a:t>
              </a:r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0</a:t>
              </a:r>
              <a:r>
                <a:rPr lang="zh-CN" altLang="en-US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的情况。</a:t>
              </a:r>
              <a:r>
                <a:rPr lang="zh-CN" altLang="en-US" sz="1600" dirty="0">
                  <a:solidFill>
                    <a:srgbClr val="5D6D7E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更新</a:t>
              </a:r>
              <a:r>
                <a:rPr lang="en-US" sz="1600" dirty="0">
                  <a:solidFill>
                    <a:srgbClr val="5D6D7E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方法在页眉处右键点击 “更新域”</a:t>
              </a:r>
              <a:r>
                <a:rPr lang="zh-CN" altLang="en-US" sz="1600" dirty="0">
                  <a:solidFill>
                    <a:srgbClr val="5D6D7E"/>
                  </a:solidFill>
                  <a:highlight>
                    <a:srgbClr val="FFFF00"/>
                  </a:highlight>
                  <a:latin typeface="Times New Roman" panose="02020603050405020304" charset="0"/>
                  <a:ea typeface="宋体" panose="02010600030101010101" pitchFamily="2" charset="-122"/>
                  <a:cs typeface="MiSans" pitchFamily="34" charset="-120"/>
                  <a:sym typeface="+mn-ea"/>
                </a:rPr>
                <a:t>。</a:t>
              </a:r>
              <a:endParaRPr lang="zh-CN" altLang="en-US" sz="1600" dirty="0">
                <a:solidFill>
                  <a:srgbClr val="5D6D7E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endParaRPr>
            </a:p>
          </p:txBody>
        </p:sp>
        <p:sp>
          <p:nvSpPr>
            <p:cNvPr id="36" name="Text 11"/>
            <p:cNvSpPr/>
            <p:nvPr/>
          </p:nvSpPr>
          <p:spPr>
            <a:xfrm>
              <a:off x="1088" y="13349"/>
              <a:ext cx="1048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>
                <a:lnSpc>
                  <a:spcPct val="13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MiSans" pitchFamily="34" charset="-122"/>
                  <a:ea typeface="MiSans" pitchFamily="34" charset="-122"/>
                  <a:cs typeface="MiSans" pitchFamily="34" charset="-120"/>
                </a:rPr>
                <a:t>•</a:t>
              </a:r>
              <a:endParaRPr lang="en-US" sz="1600" dirty="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080" y="4999355"/>
            <a:ext cx="1981835" cy="1713865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</p:pic>
      <p:sp>
        <p:nvSpPr>
          <p:cNvPr id="20" name="圆角矩形 19"/>
          <p:cNvSpPr/>
          <p:nvPr/>
        </p:nvSpPr>
        <p:spPr>
          <a:xfrm>
            <a:off x="14593307" y="6354363"/>
            <a:ext cx="1074423" cy="35862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110845" y="45370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66200" y="46056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96630" y="7541260"/>
            <a:ext cx="536575" cy="5003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596630" y="4134485"/>
            <a:ext cx="77914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2370435" y="4875530"/>
            <a:ext cx="1070610" cy="37528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11931015" y="6464300"/>
            <a:ext cx="512445" cy="4775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Calibri" panose="020F0502020204030204" charset="0"/>
              </a:rPr>
              <a:t>④</a:t>
            </a:r>
            <a:endParaRPr lang="zh-CN" altLang="en-US" b="1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t="29576"/>
          <a:stretch>
            <a:fillRect/>
          </a:stretch>
        </p:blipFill>
        <p:spPr>
          <a:xfrm>
            <a:off x="8462010" y="2407285"/>
            <a:ext cx="5496560" cy="14560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2" name="Text 16"/>
          <p:cNvSpPr/>
          <p:nvPr/>
        </p:nvSpPr>
        <p:spPr>
          <a:xfrm>
            <a:off x="508989" y="5988685"/>
            <a:ext cx="6959737" cy="375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步骤4：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在页眉处双击鼠标，激活页眉页脚功能栏，插入域引用章级标题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  <a:sym typeface="+mn-ea"/>
              </a:rPr>
              <a:t>.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rcRect l="7541" t="20661"/>
          <a:stretch>
            <a:fillRect/>
          </a:stretch>
        </p:blipFill>
        <p:spPr>
          <a:xfrm>
            <a:off x="5817235" y="6300470"/>
            <a:ext cx="2623820" cy="167767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34" name="直接箭头连接符 33"/>
          <p:cNvCxnSpPr/>
          <p:nvPr/>
        </p:nvCxnSpPr>
        <p:spPr>
          <a:xfrm flipV="1">
            <a:off x="7324725" y="3863340"/>
            <a:ext cx="1116330" cy="126238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6508230" y="1446887"/>
            <a:ext cx="13179216" cy="6249467"/>
            <a:chOff x="3161" y="2162"/>
            <a:chExt cx="17506" cy="6504"/>
          </a:xfrm>
        </p:grpSpPr>
        <p:sp>
          <p:nvSpPr>
            <p:cNvPr id="6" name="TextBox 5"/>
            <p:cNvSpPr txBox="1"/>
            <p:nvPr>
              <p:custDataLst>
                <p:tags r:id="rId2"/>
              </p:custDataLst>
            </p:nvPr>
          </p:nvSpPr>
          <p:spPr>
            <a:xfrm>
              <a:off x="3267" y="2162"/>
              <a:ext cx="17400" cy="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r>
                <a:rPr sz="2400"/>
                <a:t>1. 全局一致性</a:t>
              </a:r>
              <a:r>
                <a:rPr lang="en-US" sz="2400"/>
                <a:t>,</a:t>
              </a:r>
              <a:r>
                <a:rPr sz="2400"/>
                <a:t>修改一处即更新全文</a:t>
              </a:r>
              <a:endParaRPr sz="2400"/>
            </a:p>
          </p:txBody>
        </p:sp>
        <p:sp>
          <p:nvSpPr>
            <p:cNvPr id="7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3445" y="2653"/>
              <a:ext cx="12606" cy="9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/>
                <a:t>建立样式后，所有应用该样式的段落自动联动。若需调整（如将"一级标题"从三号黑体改为</a:t>
              </a:r>
              <a:endParaRPr sz="1800"/>
            </a:p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/>
                <a:t>小二黑体），只需修改样式定义，全文所有一级标题即刻统一更新，无需逐段操作。</a:t>
              </a:r>
              <a:endParaRPr sz="1800"/>
            </a:p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/>
                <a:t>格式刷则需手动逐段刷取，长文档中极易遗漏或重复。</a:t>
              </a:r>
              <a:endParaRPr sz="1800"/>
            </a:p>
          </p:txBody>
        </p:sp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3161" y="3879"/>
              <a:ext cx="13150" cy="1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r>
                <a:rPr sz="2400"/>
                <a:t>2. </a:t>
              </a:r>
              <a:r>
                <a:rPr sz="2400" b="0"/>
                <a:t>结构化管理</a:t>
              </a:r>
              <a:r>
                <a:rPr lang="en-US" sz="2400" b="0"/>
                <a:t>,</a:t>
              </a:r>
              <a:r>
                <a:rPr lang="zh-CN" sz="2400">
                  <a:solidFill>
                    <a:srgbClr val="FF0000"/>
                  </a:solidFill>
                  <a:highlight>
                    <a:srgbClr val="FFFF00"/>
                  </a:highlight>
                </a:rPr>
                <a:t>可</a:t>
              </a:r>
              <a:r>
                <a:rPr sz="2400">
                  <a:solidFill>
                    <a:srgbClr val="FF0000"/>
                  </a:solidFill>
                  <a:highlight>
                    <a:srgbClr val="FFFF00"/>
                  </a:highlight>
                </a:rPr>
                <a:t>导航与自动生成目录和页眉StyleRef域自动配置标题1</a:t>
              </a:r>
              <a:endParaRPr lang="zh-CN" sz="240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endParaRPr lang="zh-CN" altLang="en-US" sz="2400">
                <a:solidFill>
                  <a:srgbClr val="FF0000"/>
                </a:solidFill>
              </a:endParaRPr>
            </a:p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5"/>
              </p:custDataLst>
            </p:nvPr>
          </p:nvSpPr>
          <p:spPr>
            <a:xfrm>
              <a:off x="3445" y="4352"/>
              <a:ext cx="13724" cy="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>
                  <a:sym typeface="+mn-ea"/>
                </a:rPr>
                <a:t>给章节标题套用“标题 1/2/3"样式，</a:t>
              </a:r>
              <a:r>
                <a:rPr sz="1800"/>
                <a:t>样式与文档结构深度绑定。Word/WPS 可基于样式</a:t>
              </a:r>
              <a:endParaRPr sz="1800"/>
            </a:p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/>
                <a:t>自动生成导航窗格和自动目录，且目录能随内容增删实时更新。格式刷不支撑这些功能。</a:t>
              </a:r>
              <a:endParaRPr sz="1800"/>
            </a:p>
          </p:txBody>
        </p:sp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67" y="5179"/>
              <a:ext cx="17400" cy="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r>
                <a:rPr sz="2400"/>
                <a:t>3. </a:t>
              </a:r>
              <a:r>
                <a:rPr sz="2400">
                  <a:solidFill>
                    <a:srgbClr val="FF0000"/>
                  </a:solidFill>
                </a:rPr>
                <a:t>批量操作效率高</a:t>
              </a:r>
              <a:r>
                <a:rPr lang="en-US" sz="2400">
                  <a:solidFill>
                    <a:srgbClr val="FF0000"/>
                  </a:solidFill>
                </a:rPr>
                <a:t>,</a:t>
              </a:r>
              <a:r>
                <a:rPr sz="2400">
                  <a:solidFill>
                    <a:srgbClr val="FF0000"/>
                  </a:solidFill>
                </a:rPr>
                <a:t>尤其适合长文档</a:t>
              </a:r>
              <a:endParaRPr sz="240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7"/>
              </p:custDataLst>
            </p:nvPr>
          </p:nvSpPr>
          <p:spPr>
            <a:xfrm>
              <a:off x="3572" y="8197"/>
              <a:ext cx="13559" cy="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>
                  <a:sym typeface="+mn-ea"/>
                </a:rPr>
                <a:t>规范样式能让文档导出 PDF 时自动生成书签，也方便屏幕阅读器</a:t>
              </a:r>
              <a:r>
                <a:rPr lang="zh-CN" sz="1800">
                  <a:sym typeface="+mn-ea"/>
                </a:rPr>
                <a:t>识别。</a:t>
              </a:r>
              <a:endParaRPr lang="zh-CN" sz="1800">
                <a:sym typeface="+mn-ea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3237" y="6533"/>
              <a:ext cx="17400" cy="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 sz="1800" b="1">
                  <a:solidFill>
                    <a:srgbClr val="1F497D"/>
                  </a:solidFill>
                  <a:latin typeface="微软雅黑" panose="020B0503020204020204" charset="-122"/>
                </a:defRPr>
              </a:pPr>
              <a:r>
                <a:rPr sz="2400"/>
                <a:t>4. 便于版本迭代与团队协作</a:t>
              </a:r>
              <a:endParaRPr sz="2400"/>
            </a:p>
          </p:txBody>
        </p:sp>
        <p:sp>
          <p:nvSpPr>
            <p:cNvPr id="19" name="TextBox 18"/>
            <p:cNvSpPr txBox="1"/>
            <p:nvPr>
              <p:custDataLst>
                <p:tags r:id="rId9"/>
              </p:custDataLst>
            </p:nvPr>
          </p:nvSpPr>
          <p:spPr>
            <a:xfrm>
              <a:off x="3445" y="6948"/>
              <a:ext cx="12737" cy="1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r>
                <a:rPr sz="1800"/>
                <a:t>样式可保存为模板（.dotx），供后续论文复用；多人协作时统一样式集能确保格式规范一致。</a:t>
              </a:r>
              <a:br>
                <a:rPr sz="1800"/>
              </a:br>
              <a:r>
                <a:rPr sz="1800"/>
                <a:t>格式刷无法保存为可复用的规范。</a:t>
              </a:r>
              <a:endParaRPr lang="zh-CN" altLang="en-US" sz="1800"/>
            </a:p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endParaRPr lang="en-US" altLang="zh-CN" sz="1800"/>
            </a:p>
            <a:p>
              <a:pPr algn="l">
                <a:lnSpc>
                  <a:spcPct val="130000"/>
                </a:lnSpc>
                <a:defRPr sz="1400">
                  <a:solidFill>
                    <a:srgbClr val="404040"/>
                  </a:solidFill>
                  <a:latin typeface="微软雅黑" panose="020B0503020204020204" charset="-122"/>
                </a:defRPr>
              </a:pPr>
              <a:endParaRPr lang="zh-CN" altLang="en-US" sz="1800"/>
            </a:p>
          </p:txBody>
        </p:sp>
      </p:grpSp>
      <p:sp>
        <p:nvSpPr>
          <p:cNvPr id="8" name="Text 2"/>
          <p:cNvSpPr/>
          <p:nvPr/>
        </p:nvSpPr>
        <p:spPr>
          <a:xfrm>
            <a:off x="204470" y="398780"/>
            <a:ext cx="16052165" cy="736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FFFF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样式 vs 格式刷：学位论文排版工具对比</a:t>
            </a:r>
            <a:endParaRPr lang="en-US" sz="4000" b="1" dirty="0">
              <a:solidFill>
                <a:srgbClr val="FFFF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915" y="7899400"/>
            <a:ext cx="15445740" cy="829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1F497D"/>
                </a:solidFill>
                <a:latin typeface="微软雅黑" panose="020B0503020204020204" charset="-122"/>
              </a:defRPr>
            </a:pPr>
            <a:r>
              <a:rPr sz="2400">
                <a:solidFill>
                  <a:srgbClr val="FF0000"/>
                </a:solidFill>
              </a:rPr>
              <a:t>简而言之：格式刷是"点对点"的临时工具，样式是"体系化"的文档架构。对于学位论文这类结构严谨、篇幅较长的文档，建立样式是确保格式规范、提升修改效率、实现自动化排版的专业做法。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37" name="Text 34"/>
          <p:cNvSpPr/>
          <p:nvPr/>
        </p:nvSpPr>
        <p:spPr>
          <a:xfrm>
            <a:off x="11130915" y="3490595"/>
            <a:ext cx="5081270" cy="18865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</a:rPr>
              <a:t>。</a:t>
            </a:r>
            <a:endParaRPr lang="zh-CN" altLang="en-US" sz="1600" dirty="0">
              <a:solidFill>
                <a:srgbClr val="5D6D7E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62917" y="5146462"/>
            <a:ext cx="4849647" cy="2523679"/>
            <a:chOff x="20523" y="14989"/>
            <a:chExt cx="10822" cy="6442"/>
          </a:xfrm>
        </p:grpSpPr>
        <p:sp>
          <p:nvSpPr>
            <p:cNvPr id="38" name="Shape 35"/>
            <p:cNvSpPr/>
            <p:nvPr/>
          </p:nvSpPr>
          <p:spPr>
            <a:xfrm>
              <a:off x="20523" y="16871"/>
              <a:ext cx="10822" cy="4232"/>
            </a:xfrm>
            <a:prstGeom prst="roundRect">
              <a:avLst>
                <a:gd name="adj" fmla="val 4000"/>
              </a:avLst>
            </a:prstGeom>
            <a:solidFill>
              <a:srgbClr val="FEF5EC"/>
            </a:solidFill>
            <a:ln w="25400">
              <a:solidFill>
                <a:srgbClr val="E67E22"/>
              </a:solidFill>
              <a:prstDash val="solid"/>
            </a:ln>
          </p:spPr>
        </p:sp>
        <p:sp>
          <p:nvSpPr>
            <p:cNvPr id="39" name="Shape 36"/>
            <p:cNvSpPr/>
            <p:nvPr/>
          </p:nvSpPr>
          <p:spPr>
            <a:xfrm>
              <a:off x="21447" y="14989"/>
              <a:ext cx="630" cy="560"/>
            </a:xfrm>
            <a:custGeom>
              <a:avLst/>
              <a:gdLst/>
              <a:ahLst/>
              <a:cxnLst/>
              <a:rect l="l" t="t" r="r" b="b"/>
              <a:pathLst>
                <a:path w="400050" h="355600">
                  <a:moveTo>
                    <a:pt x="266700" y="100013"/>
                  </a:moveTo>
                  <a:cubicBezTo>
                    <a:pt x="266700" y="167521"/>
                    <a:pt x="206970" y="222250"/>
                    <a:pt x="133350" y="222250"/>
                  </a:cubicBezTo>
                  <a:cubicBezTo>
                    <a:pt x="114806" y="222250"/>
                    <a:pt x="97165" y="218777"/>
                    <a:pt x="81121" y="212527"/>
                  </a:cubicBezTo>
                  <a:lnTo>
                    <a:pt x="24448" y="242530"/>
                  </a:lnTo>
                  <a:cubicBezTo>
                    <a:pt x="17988" y="245934"/>
                    <a:pt x="10071" y="244753"/>
                    <a:pt x="4862" y="239613"/>
                  </a:cubicBezTo>
                  <a:cubicBezTo>
                    <a:pt x="-347" y="234474"/>
                    <a:pt x="-1528" y="226487"/>
                    <a:pt x="1945" y="220028"/>
                  </a:cubicBezTo>
                  <a:lnTo>
                    <a:pt x="26670" y="173355"/>
                  </a:lnTo>
                  <a:cubicBezTo>
                    <a:pt x="9932" y="152936"/>
                    <a:pt x="0" y="127516"/>
                    <a:pt x="0" y="100013"/>
                  </a:cubicBezTo>
                  <a:cubicBezTo>
                    <a:pt x="0" y="32504"/>
                    <a:pt x="59730" y="-22225"/>
                    <a:pt x="133350" y="-22225"/>
                  </a:cubicBezTo>
                  <a:cubicBezTo>
                    <a:pt x="206970" y="-22225"/>
                    <a:pt x="266700" y="32504"/>
                    <a:pt x="266700" y="100013"/>
                  </a:cubicBezTo>
                  <a:close/>
                  <a:moveTo>
                    <a:pt x="266700" y="355600"/>
                  </a:moveTo>
                  <a:cubicBezTo>
                    <a:pt x="201345" y="355600"/>
                    <a:pt x="146963" y="312470"/>
                    <a:pt x="135572" y="255587"/>
                  </a:cubicBezTo>
                  <a:cubicBezTo>
                    <a:pt x="218916" y="254546"/>
                    <a:pt x="291356" y="195233"/>
                    <a:pt x="299343" y="114806"/>
                  </a:cubicBezTo>
                  <a:cubicBezTo>
                    <a:pt x="357197" y="128141"/>
                    <a:pt x="400050" y="176133"/>
                    <a:pt x="400050" y="233363"/>
                  </a:cubicBezTo>
                  <a:cubicBezTo>
                    <a:pt x="400050" y="260866"/>
                    <a:pt x="390118" y="286286"/>
                    <a:pt x="373380" y="306705"/>
                  </a:cubicBezTo>
                  <a:lnTo>
                    <a:pt x="398105" y="353378"/>
                  </a:lnTo>
                  <a:cubicBezTo>
                    <a:pt x="401509" y="359837"/>
                    <a:pt x="400328" y="367754"/>
                    <a:pt x="395188" y="372963"/>
                  </a:cubicBezTo>
                  <a:cubicBezTo>
                    <a:pt x="390049" y="378172"/>
                    <a:pt x="382062" y="379353"/>
                    <a:pt x="375602" y="375880"/>
                  </a:cubicBezTo>
                  <a:lnTo>
                    <a:pt x="318929" y="345877"/>
                  </a:lnTo>
                  <a:cubicBezTo>
                    <a:pt x="302885" y="352127"/>
                    <a:pt x="285244" y="355600"/>
                    <a:pt x="266700" y="355600"/>
                  </a:cubicBezTo>
                  <a:close/>
                </a:path>
              </a:pathLst>
            </a:custGeom>
            <a:solidFill>
              <a:srgbClr val="E67E22"/>
            </a:solidFill>
          </p:spPr>
        </p:sp>
        <p:sp>
          <p:nvSpPr>
            <p:cNvPr id="40" name="Text 37"/>
            <p:cNvSpPr/>
            <p:nvPr/>
          </p:nvSpPr>
          <p:spPr>
            <a:xfrm>
              <a:off x="22078" y="15580"/>
              <a:ext cx="8680" cy="640"/>
            </a:xfrm>
            <a:prstGeom prst="rect">
              <a:avLst/>
            </a:prstGeom>
            <a:noFill/>
          </p:spPr>
          <p:txBody>
            <a:bodyPr wrap="none" lIns="0" tIns="0" rIns="0" bIns="0" rtlCol="0" anchor="ctr"/>
            <a:lstStyle/>
            <a:p>
              <a:pPr>
                <a:lnSpc>
                  <a:spcPct val="100000"/>
                </a:lnSpc>
              </a:pPr>
              <a:r>
                <a:rPr lang="en-US" sz="2000" b="1" dirty="0">
                  <a:solidFill>
                    <a:srgbClr val="2C3E50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欢迎分享</a:t>
              </a:r>
              <a:r>
                <a:rPr lang="zh-CN" altLang="en-US" sz="2000" b="1" dirty="0">
                  <a:solidFill>
                    <a:srgbClr val="2C3E50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您</a:t>
              </a:r>
              <a:r>
                <a:rPr lang="en-US" sz="2000" b="1" dirty="0">
                  <a:solidFill>
                    <a:srgbClr val="2C3E50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的</a:t>
              </a:r>
              <a:r>
                <a:rPr lang="zh-CN" altLang="en-US" sz="2000" b="1" dirty="0">
                  <a:solidFill>
                    <a:srgbClr val="2C3E50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格式设置</a:t>
              </a:r>
              <a:r>
                <a:rPr lang="en-US" sz="2000" b="1" dirty="0">
                  <a:solidFill>
                    <a:srgbClr val="2C3E50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经验</a:t>
              </a:r>
              <a:endParaRPr lang="en-US" sz="1600" dirty="0"/>
            </a:p>
          </p:txBody>
        </p:sp>
        <p:sp>
          <p:nvSpPr>
            <p:cNvPr id="41" name="Text 38"/>
            <p:cNvSpPr/>
            <p:nvPr/>
          </p:nvSpPr>
          <p:spPr>
            <a:xfrm>
              <a:off x="20872" y="17231"/>
              <a:ext cx="10473" cy="420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>
                <a:lnSpc>
                  <a:spcPct val="16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• 你在论文格式设置中遇到过哪些问题？</a:t>
              </a:r>
              <a:endParaRPr lang="en-US" sz="1600" dirty="0"/>
            </a:p>
            <a:p>
              <a:pPr>
                <a:lnSpc>
                  <a:spcPct val="16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• 有哪些样式设置技巧想和大家分享？</a:t>
              </a:r>
              <a:endParaRPr lang="en-US" sz="1600" dirty="0"/>
            </a:p>
            <a:p>
              <a:pPr>
                <a:lnSpc>
                  <a:spcPct val="160000"/>
                </a:lnSpc>
              </a:pPr>
              <a:r>
                <a:rPr lang="en-US" sz="1600" dirty="0">
                  <a:solidFill>
                    <a:srgbClr val="5D6D7E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• 系图网站将持续收集</a:t>
              </a:r>
              <a:r>
                <a:rPr lang="zh-CN" altLang="en-US" sz="1600" dirty="0">
                  <a:solidFill>
                    <a:srgbClr val="5D6D7E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和分享</a:t>
              </a:r>
              <a:r>
                <a:rPr lang="en-US" sz="1600" dirty="0">
                  <a:solidFill>
                    <a:srgbClr val="5D6D7E"/>
                  </a:solidFill>
                  <a:latin typeface="Quattrocento Sans" panose="020B0502050000020003" pitchFamily="34" charset="0"/>
                  <a:ea typeface="Quattrocento Sans" panose="020B0502050000020003" pitchFamily="34" charset="-122"/>
                  <a:cs typeface="Quattrocento Sans" panose="020B0502050000020003" pitchFamily="34" charset="-120"/>
                </a:rPr>
                <a:t>毕业生论文格式经验</a:t>
              </a:r>
              <a:endParaRPr lang="en-US" sz="1600" dirty="0"/>
            </a:p>
            <a:p>
              <a:pPr>
                <a:lnSpc>
                  <a:spcPct val="160000"/>
                </a:lnSpc>
              </a:pPr>
              <a:endParaRPr lang="en-US" sz="16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2560" y="1340485"/>
            <a:ext cx="6424295" cy="3384550"/>
          </a:xfrm>
          <a:prstGeom prst="rect">
            <a:avLst/>
          </a:prstGeom>
          <a:noFill/>
          <a:ln w="28575">
            <a:solidFill>
              <a:srgbClr val="8DAAC2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往届毕业生推荐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用样式显著提升论文排版效率</a:t>
            </a:r>
            <a:r>
              <a:rPr lang="zh-CN" altLang="en-US" sz="24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掌握一种样式的创建方法，便能触类旁通地创建和调整其他</a:t>
            </a:r>
            <a:r>
              <a:rPr lang="zh-CN" altLang="en-US" sz="21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样式体系，</a:t>
            </a:r>
            <a:r>
              <a:rPr lang="zh-CN" altLang="en-US" sz="2100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且在今后学习工作中有用。</a:t>
            </a:r>
            <a:endParaRPr lang="zh-CN" altLang="en-US" sz="2100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  <a:sym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2000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样式是</a:t>
            </a:r>
            <a:r>
              <a:rPr lang="en-US" altLang="zh-CN" sz="20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Word</a:t>
            </a:r>
            <a:r>
              <a:rPr lang="zh-CN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中预先统一保存的一组格式集合。</a:t>
            </a:r>
            <a:endParaRPr lang="zh-CN" altLang="en-US" sz="2000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一键批量套用文字/段落格式的格式模板，把字体、字号、颜色、行距、缩进、对齐、段前段后间距、边框等多项格式打包存为命名格式方案。</a:t>
            </a:r>
            <a:endParaRPr lang="zh-CN" altLang="en-US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  <a:p>
            <a:pPr algn="l">
              <a:lnSpc>
                <a:spcPct val="100000"/>
              </a:lnSpc>
            </a:pPr>
            <a:endParaRPr lang="zh-CN" altLang="en-US" b="1" dirty="0">
              <a:solidFill>
                <a:srgbClr val="FF0000"/>
              </a:solidFill>
              <a:latin typeface="Quattrocento Sans" panose="020B0502050000020003" pitchFamily="34" charset="0"/>
              <a:ea typeface="Quattrocento Sans" panose="020B0502050000020003" pitchFamily="34" charset="-122"/>
              <a:cs typeface="Quattrocento Sans" panose="020B0502050000020003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学校模板已依据《指南》预设「标题1/2/3」、脚注文本等样式，实现目录自动生成及奇数页页眉域引用标题</a:t>
            </a:r>
            <a:r>
              <a:rPr lang="en-US" altLang="zh-CN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Quattrocento Sans" panose="020B0502050000020003" pitchFamily="34" charset="0"/>
                <a:ea typeface="Quattrocento Sans" panose="020B0502050000020003" pitchFamily="34" charset="-122"/>
                <a:cs typeface="Quattrocento Sans" panose="020B0502050000020003" pitchFamily="34" charset="-120"/>
                <a:sym typeface="+mn-ea"/>
              </a:rPr>
              <a:t>。</a:t>
            </a:r>
            <a:endParaRPr lang="en-US" altLang="zh-CN"/>
          </a:p>
        </p:txBody>
      </p:sp>
      <p:sp>
        <p:nvSpPr>
          <p:cNvPr id="5" name="TextBox 21"/>
          <p:cNvSpPr txBox="1"/>
          <p:nvPr>
            <p:custDataLst>
              <p:tags r:id="rId10"/>
            </p:custDataLst>
          </p:nvPr>
        </p:nvSpPr>
        <p:spPr>
          <a:xfrm>
            <a:off x="6562725" y="6830977"/>
            <a:ext cx="130994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  <a:defRPr sz="1800" b="1">
                <a:solidFill>
                  <a:srgbClr val="1F497D"/>
                </a:solidFill>
                <a:latin typeface="微软雅黑" panose="020B0503020204020204" charset="-122"/>
              </a:defRPr>
            </a:pPr>
            <a:r>
              <a:rPr sz="2400"/>
              <a:t>5. 提升兼容性</a:t>
            </a:r>
            <a:r>
              <a:rPr lang="zh-CN" sz="2400"/>
              <a:t>且</a:t>
            </a:r>
            <a:r>
              <a:rPr sz="2400"/>
              <a:t>与交叉引用、题注等功能协同。</a:t>
            </a:r>
            <a:endParaRPr sz="2400"/>
          </a:p>
        </p:txBody>
      </p:sp>
      <p:sp>
        <p:nvSpPr>
          <p:cNvPr id="9" name="TextBox 14"/>
          <p:cNvSpPr txBox="1"/>
          <p:nvPr>
            <p:custDataLst>
              <p:tags r:id="rId11"/>
            </p:custDataLst>
          </p:nvPr>
        </p:nvSpPr>
        <p:spPr>
          <a:xfrm>
            <a:off x="6754495" y="4845050"/>
            <a:ext cx="9384665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04040"/>
                </a:solidFill>
                <a:latin typeface="微软雅黑" panose="020B0503020204020204" charset="-122"/>
              </a:defRPr>
            </a:pPr>
            <a:r>
              <a:rPr sz="1800">
                <a:sym typeface="+mn-ea"/>
              </a:rPr>
              <a:t>样式可一次性应用于全文同类元素。</a:t>
            </a:r>
            <a:r>
              <a:rPr sz="1800"/>
              <a:t>格式刷适合短文档或个别调整，但在数万字的论文中，若章节标题、正文、图表说明等格式均需统一，逐段刷取效率极低且易出错。</a:t>
            </a:r>
            <a:endParaRPr sz="18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2755" y="6213475"/>
            <a:ext cx="4254500" cy="12680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 0"/>
          <p:cNvSpPr/>
          <p:nvPr/>
        </p:nvSpPr>
        <p:spPr>
          <a:xfrm>
            <a:off x="508000" y="50800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CHAPTER 03 · 页眉系统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08000" y="9144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偶</a:t>
            </a:r>
            <a:r>
              <a:rPr lang="zh-CN" alt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数</a:t>
            </a: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页页眉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508000" y="15240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排版中</a:t>
            </a:r>
            <a:r>
              <a:rPr lang="en-US" sz="18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实现自动化页眉的推荐方法</a:t>
            </a:r>
            <a:endParaRPr lang="en-US" sz="18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2082800"/>
            <a:ext cx="7467600" cy="5943600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812800" y="24384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206325" y="104428"/>
                </a:moveTo>
                <a:cubicBezTo>
                  <a:pt x="212378" y="102791"/>
                  <a:pt x="218728" y="105668"/>
                  <a:pt x="221456" y="111274"/>
                </a:cubicBezTo>
                <a:lnTo>
                  <a:pt x="230684" y="129927"/>
                </a:lnTo>
                <a:cubicBezTo>
                  <a:pt x="235793" y="130621"/>
                  <a:pt x="240804" y="132011"/>
                  <a:pt x="245517" y="133945"/>
                </a:cubicBezTo>
                <a:lnTo>
                  <a:pt x="262880" y="122386"/>
                </a:lnTo>
                <a:cubicBezTo>
                  <a:pt x="268089" y="118914"/>
                  <a:pt x="274985" y="119608"/>
                  <a:pt x="279400" y="124023"/>
                </a:cubicBezTo>
                <a:lnTo>
                  <a:pt x="288925" y="133548"/>
                </a:lnTo>
                <a:cubicBezTo>
                  <a:pt x="293340" y="137964"/>
                  <a:pt x="294035" y="144909"/>
                  <a:pt x="290562" y="150068"/>
                </a:cubicBezTo>
                <a:lnTo>
                  <a:pt x="279003" y="167382"/>
                </a:lnTo>
                <a:cubicBezTo>
                  <a:pt x="279946" y="169714"/>
                  <a:pt x="280789" y="172145"/>
                  <a:pt x="281484" y="174675"/>
                </a:cubicBezTo>
                <a:cubicBezTo>
                  <a:pt x="282178" y="177205"/>
                  <a:pt x="282625" y="179685"/>
                  <a:pt x="282972" y="182215"/>
                </a:cubicBezTo>
                <a:lnTo>
                  <a:pt x="301675" y="191443"/>
                </a:lnTo>
                <a:cubicBezTo>
                  <a:pt x="307280" y="194221"/>
                  <a:pt x="310158" y="200571"/>
                  <a:pt x="308521" y="206573"/>
                </a:cubicBezTo>
                <a:lnTo>
                  <a:pt x="305048" y="219571"/>
                </a:lnTo>
                <a:cubicBezTo>
                  <a:pt x="303411" y="225574"/>
                  <a:pt x="297805" y="229642"/>
                  <a:pt x="291554" y="229245"/>
                </a:cubicBezTo>
                <a:lnTo>
                  <a:pt x="270718" y="227905"/>
                </a:lnTo>
                <a:cubicBezTo>
                  <a:pt x="267593" y="231924"/>
                  <a:pt x="263971" y="235645"/>
                  <a:pt x="259854" y="238820"/>
                </a:cubicBezTo>
                <a:lnTo>
                  <a:pt x="261193" y="259606"/>
                </a:lnTo>
                <a:cubicBezTo>
                  <a:pt x="261590" y="265857"/>
                  <a:pt x="257522" y="271512"/>
                  <a:pt x="251520" y="273100"/>
                </a:cubicBezTo>
                <a:lnTo>
                  <a:pt x="238522" y="276572"/>
                </a:lnTo>
                <a:cubicBezTo>
                  <a:pt x="232470" y="278209"/>
                  <a:pt x="226169" y="275332"/>
                  <a:pt x="223391" y="269726"/>
                </a:cubicBezTo>
                <a:lnTo>
                  <a:pt x="214164" y="251073"/>
                </a:lnTo>
                <a:cubicBezTo>
                  <a:pt x="209054" y="250379"/>
                  <a:pt x="204043" y="248989"/>
                  <a:pt x="199330" y="247055"/>
                </a:cubicBezTo>
                <a:lnTo>
                  <a:pt x="181967" y="258614"/>
                </a:lnTo>
                <a:cubicBezTo>
                  <a:pt x="176758" y="262086"/>
                  <a:pt x="169863" y="261392"/>
                  <a:pt x="165447" y="256977"/>
                </a:cubicBezTo>
                <a:lnTo>
                  <a:pt x="155922" y="247452"/>
                </a:lnTo>
                <a:cubicBezTo>
                  <a:pt x="151507" y="243036"/>
                  <a:pt x="150813" y="236141"/>
                  <a:pt x="154285" y="230932"/>
                </a:cubicBezTo>
                <a:lnTo>
                  <a:pt x="165844" y="213568"/>
                </a:lnTo>
                <a:cubicBezTo>
                  <a:pt x="164902" y="211237"/>
                  <a:pt x="164058" y="208806"/>
                  <a:pt x="163364" y="206276"/>
                </a:cubicBezTo>
                <a:cubicBezTo>
                  <a:pt x="162669" y="203746"/>
                  <a:pt x="162223" y="201216"/>
                  <a:pt x="161875" y="198735"/>
                </a:cubicBezTo>
                <a:lnTo>
                  <a:pt x="143173" y="189508"/>
                </a:lnTo>
                <a:cubicBezTo>
                  <a:pt x="137567" y="186730"/>
                  <a:pt x="134739" y="180380"/>
                  <a:pt x="136327" y="174377"/>
                </a:cubicBezTo>
                <a:lnTo>
                  <a:pt x="139799" y="161379"/>
                </a:lnTo>
                <a:cubicBezTo>
                  <a:pt x="141436" y="155377"/>
                  <a:pt x="147042" y="151309"/>
                  <a:pt x="153293" y="151705"/>
                </a:cubicBezTo>
                <a:lnTo>
                  <a:pt x="174079" y="153045"/>
                </a:lnTo>
                <a:cubicBezTo>
                  <a:pt x="177205" y="149027"/>
                  <a:pt x="180826" y="145306"/>
                  <a:pt x="184944" y="142131"/>
                </a:cubicBezTo>
                <a:lnTo>
                  <a:pt x="183604" y="121394"/>
                </a:lnTo>
                <a:cubicBezTo>
                  <a:pt x="183207" y="115143"/>
                  <a:pt x="187275" y="109488"/>
                  <a:pt x="193278" y="107900"/>
                </a:cubicBezTo>
                <a:lnTo>
                  <a:pt x="206276" y="104428"/>
                </a:lnTo>
                <a:close/>
                <a:moveTo>
                  <a:pt x="222448" y="168672"/>
                </a:moveTo>
                <a:cubicBezTo>
                  <a:pt x="210401" y="168686"/>
                  <a:pt x="200631" y="178478"/>
                  <a:pt x="200645" y="190525"/>
                </a:cubicBezTo>
                <a:cubicBezTo>
                  <a:pt x="200659" y="202572"/>
                  <a:pt x="210451" y="212342"/>
                  <a:pt x="222498" y="212328"/>
                </a:cubicBezTo>
                <a:cubicBezTo>
                  <a:pt x="234545" y="212314"/>
                  <a:pt x="244315" y="202522"/>
                  <a:pt x="244301" y="190475"/>
                </a:cubicBezTo>
                <a:cubicBezTo>
                  <a:pt x="244288" y="178428"/>
                  <a:pt x="234496" y="168658"/>
                  <a:pt x="222448" y="168672"/>
                </a:cubicBezTo>
                <a:close/>
                <a:moveTo>
                  <a:pt x="111571" y="-22572"/>
                </a:moveTo>
                <a:lnTo>
                  <a:pt x="124569" y="-19100"/>
                </a:lnTo>
                <a:cubicBezTo>
                  <a:pt x="130572" y="-17462"/>
                  <a:pt x="134640" y="-11807"/>
                  <a:pt x="134243" y="-5606"/>
                </a:cubicBezTo>
                <a:lnTo>
                  <a:pt x="132904" y="15131"/>
                </a:lnTo>
                <a:cubicBezTo>
                  <a:pt x="137021" y="18306"/>
                  <a:pt x="140643" y="21977"/>
                  <a:pt x="143768" y="26045"/>
                </a:cubicBezTo>
                <a:lnTo>
                  <a:pt x="164604" y="24705"/>
                </a:lnTo>
                <a:cubicBezTo>
                  <a:pt x="170805" y="24309"/>
                  <a:pt x="176461" y="28377"/>
                  <a:pt x="178098" y="34379"/>
                </a:cubicBezTo>
                <a:lnTo>
                  <a:pt x="181570" y="47377"/>
                </a:lnTo>
                <a:cubicBezTo>
                  <a:pt x="183158" y="53380"/>
                  <a:pt x="180330" y="59730"/>
                  <a:pt x="174724" y="62508"/>
                </a:cubicBezTo>
                <a:lnTo>
                  <a:pt x="156021" y="71735"/>
                </a:lnTo>
                <a:cubicBezTo>
                  <a:pt x="155674" y="74265"/>
                  <a:pt x="155178" y="76795"/>
                  <a:pt x="154533" y="79276"/>
                </a:cubicBezTo>
                <a:cubicBezTo>
                  <a:pt x="153888" y="81756"/>
                  <a:pt x="152995" y="84237"/>
                  <a:pt x="152053" y="86568"/>
                </a:cubicBezTo>
                <a:lnTo>
                  <a:pt x="163612" y="103932"/>
                </a:lnTo>
                <a:cubicBezTo>
                  <a:pt x="167084" y="109141"/>
                  <a:pt x="166390" y="116036"/>
                  <a:pt x="161975" y="120452"/>
                </a:cubicBezTo>
                <a:lnTo>
                  <a:pt x="152450" y="129977"/>
                </a:lnTo>
                <a:cubicBezTo>
                  <a:pt x="148034" y="134392"/>
                  <a:pt x="141139" y="135086"/>
                  <a:pt x="135930" y="131614"/>
                </a:cubicBezTo>
                <a:lnTo>
                  <a:pt x="118566" y="120055"/>
                </a:lnTo>
                <a:cubicBezTo>
                  <a:pt x="113854" y="121989"/>
                  <a:pt x="108843" y="123379"/>
                  <a:pt x="103733" y="124073"/>
                </a:cubicBezTo>
                <a:lnTo>
                  <a:pt x="94506" y="142726"/>
                </a:lnTo>
                <a:cubicBezTo>
                  <a:pt x="91728" y="148332"/>
                  <a:pt x="85378" y="151160"/>
                  <a:pt x="79375" y="149572"/>
                </a:cubicBezTo>
                <a:lnTo>
                  <a:pt x="66377" y="146100"/>
                </a:lnTo>
                <a:cubicBezTo>
                  <a:pt x="60325" y="144463"/>
                  <a:pt x="56307" y="138807"/>
                  <a:pt x="56704" y="132606"/>
                </a:cubicBezTo>
                <a:lnTo>
                  <a:pt x="58043" y="111820"/>
                </a:lnTo>
                <a:cubicBezTo>
                  <a:pt x="53925" y="108645"/>
                  <a:pt x="50304" y="104973"/>
                  <a:pt x="47179" y="100905"/>
                </a:cubicBezTo>
                <a:lnTo>
                  <a:pt x="26343" y="102245"/>
                </a:lnTo>
                <a:cubicBezTo>
                  <a:pt x="20141" y="102642"/>
                  <a:pt x="14486" y="98574"/>
                  <a:pt x="12849" y="92571"/>
                </a:cubicBezTo>
                <a:lnTo>
                  <a:pt x="9376" y="79573"/>
                </a:lnTo>
                <a:cubicBezTo>
                  <a:pt x="7789" y="73571"/>
                  <a:pt x="10616" y="67221"/>
                  <a:pt x="16222" y="64443"/>
                </a:cubicBezTo>
                <a:lnTo>
                  <a:pt x="34925" y="55215"/>
                </a:lnTo>
                <a:cubicBezTo>
                  <a:pt x="35272" y="52685"/>
                  <a:pt x="35768" y="50205"/>
                  <a:pt x="36413" y="47675"/>
                </a:cubicBezTo>
                <a:cubicBezTo>
                  <a:pt x="37108" y="45145"/>
                  <a:pt x="37902" y="42714"/>
                  <a:pt x="38894" y="40382"/>
                </a:cubicBezTo>
                <a:lnTo>
                  <a:pt x="27335" y="23068"/>
                </a:lnTo>
                <a:cubicBezTo>
                  <a:pt x="23862" y="17859"/>
                  <a:pt x="24557" y="10964"/>
                  <a:pt x="28972" y="6548"/>
                </a:cubicBezTo>
                <a:lnTo>
                  <a:pt x="38497" y="-2977"/>
                </a:lnTo>
                <a:cubicBezTo>
                  <a:pt x="42912" y="-7392"/>
                  <a:pt x="49808" y="-8086"/>
                  <a:pt x="55017" y="-4614"/>
                </a:cubicBezTo>
                <a:lnTo>
                  <a:pt x="72380" y="6945"/>
                </a:lnTo>
                <a:cubicBezTo>
                  <a:pt x="77093" y="5011"/>
                  <a:pt x="82104" y="3621"/>
                  <a:pt x="87213" y="2927"/>
                </a:cubicBezTo>
                <a:lnTo>
                  <a:pt x="96441" y="-15726"/>
                </a:lnTo>
                <a:cubicBezTo>
                  <a:pt x="99219" y="-21332"/>
                  <a:pt x="105519" y="-24160"/>
                  <a:pt x="111571" y="-22572"/>
                </a:cubicBezTo>
                <a:close/>
                <a:moveTo>
                  <a:pt x="95448" y="41672"/>
                </a:moveTo>
                <a:cubicBezTo>
                  <a:pt x="83401" y="41672"/>
                  <a:pt x="73620" y="51453"/>
                  <a:pt x="73620" y="63500"/>
                </a:cubicBezTo>
                <a:cubicBezTo>
                  <a:pt x="73620" y="75547"/>
                  <a:pt x="83401" y="85328"/>
                  <a:pt x="95448" y="85328"/>
                </a:cubicBezTo>
                <a:cubicBezTo>
                  <a:pt x="107496" y="85328"/>
                  <a:pt x="117277" y="75547"/>
                  <a:pt x="117277" y="63500"/>
                </a:cubicBezTo>
                <a:cubicBezTo>
                  <a:pt x="117277" y="51453"/>
                  <a:pt x="107496" y="41672"/>
                  <a:pt x="95448" y="41672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7" name="Text 5"/>
          <p:cNvSpPr/>
          <p:nvPr/>
        </p:nvSpPr>
        <p:spPr>
          <a:xfrm>
            <a:off x="1130300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核心配置流程</a:t>
            </a:r>
            <a:endParaRPr lang="en-US" sz="1600" dirty="0"/>
          </a:p>
        </p:txBody>
      </p:sp>
      <p:sp>
        <p:nvSpPr>
          <p:cNvPr id="8" name="Shape 6"/>
          <p:cNvSpPr/>
          <p:nvPr>
            <p:custDataLst>
              <p:tags r:id="rId2"/>
            </p:custDataLst>
          </p:nvPr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9" name="Text 7"/>
          <p:cNvSpPr/>
          <p:nvPr>
            <p:custDataLst>
              <p:tags r:id="rId3"/>
            </p:custDataLst>
          </p:nvPr>
        </p:nvSpPr>
        <p:spPr>
          <a:xfrm>
            <a:off x="965200" y="2799715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步骤1：启用奇偶页不同</a:t>
            </a:r>
            <a:endParaRPr lang="en-US" sz="1600" dirty="0"/>
          </a:p>
        </p:txBody>
      </p:sp>
      <p:sp>
        <p:nvSpPr>
          <p:cNvPr id="10" name="Text 8"/>
          <p:cNvSpPr/>
          <p:nvPr>
            <p:custDataLst>
              <p:tags r:id="rId4"/>
            </p:custDataLst>
          </p:nvPr>
        </p:nvSpPr>
        <p:spPr>
          <a:xfrm>
            <a:off x="965200" y="309118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双击页眉 → "页眉和页脚工具-设计" → 勾选"奇偶页不同"</a:t>
            </a:r>
            <a:endParaRPr lang="en-US" sz="1600" dirty="0"/>
          </a:p>
        </p:txBody>
      </p:sp>
      <p:sp>
        <p:nvSpPr>
          <p:cNvPr id="11" name="Shape 9"/>
          <p:cNvSpPr/>
          <p:nvPr>
            <p:custDataLst>
              <p:tags r:id="rId5"/>
            </p:custDataLst>
          </p:nvPr>
        </p:nvSpPr>
        <p:spPr>
          <a:xfrm>
            <a:off x="812800" y="3708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4" name="Shape 12"/>
          <p:cNvSpPr/>
          <p:nvPr/>
        </p:nvSpPr>
        <p:spPr>
          <a:xfrm>
            <a:off x="762000" y="5036185"/>
            <a:ext cx="6858000" cy="1283335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5" name="Text 13"/>
          <p:cNvSpPr/>
          <p:nvPr>
            <p:custDataLst>
              <p:tags r:id="rId6"/>
            </p:custDataLst>
          </p:nvPr>
        </p:nvSpPr>
        <p:spPr>
          <a:xfrm>
            <a:off x="927100" y="38354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步骤2：设置偶数页页眉</a:t>
            </a:r>
            <a:endParaRPr lang="en-US" sz="1600" dirty="0"/>
          </a:p>
        </p:txBody>
      </p:sp>
      <p:sp>
        <p:nvSpPr>
          <p:cNvPr id="16" name="Text 14"/>
          <p:cNvSpPr/>
          <p:nvPr>
            <p:custDataLst>
              <p:tags r:id="rId7"/>
            </p:custDataLst>
          </p:nvPr>
        </p:nvSpPr>
        <p:spPr>
          <a:xfrm>
            <a:off x="914400" y="4676140"/>
            <a:ext cx="6778625" cy="2023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确认第三节摘要偶数页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：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“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链接到前一条页眉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(Word)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或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同前节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WPS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）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按钮是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不亮的未链接状态。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输入“北京大学博士/硕士学位论文”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后，第</a:t>
            </a:r>
            <a:r>
              <a:rPr lang="en-US" altLang="zh-CN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1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节页眉不会输入。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第四节第一章偶数页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链接到前一条页眉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”(Word) 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或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同前节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”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（</a:t>
            </a:r>
            <a:r>
              <a:rPr lang="en-US" altLang="zh-CN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WPS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）按钮是蓝色或灰色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高亮的已链接状态</a:t>
            </a:r>
            <a:r>
              <a:rPr lang="zh-CN" altLang="en-US" sz="1600" dirty="0"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第三节和第四节页眉会同步输入</a:t>
            </a:r>
            <a:r>
              <a:rPr 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“北京大学博士/硕士学位论文”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。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14400" y="6852920"/>
            <a:ext cx="6858000" cy="1270000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再次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检查确认页眉页脚样式分别为，中文宋体和西文Times New Roman五号，居中对齐。加横线0.75磅。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1390650" y="8839200"/>
            <a:ext cx="7543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偶数页统一显示论文类型 | 奇数页自动跟随章标题变化 | 极大提高排版效率和准确性</a:t>
            </a:r>
            <a:endParaRPr lang="en-US" sz="16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930" y="3873500"/>
            <a:ext cx="3190240" cy="160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圆角矩形 25"/>
          <p:cNvSpPr/>
          <p:nvPr/>
        </p:nvSpPr>
        <p:spPr>
          <a:xfrm>
            <a:off x="8178800" y="4673600"/>
            <a:ext cx="2291080" cy="5194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832090" y="5994400"/>
            <a:ext cx="3529330" cy="1892300"/>
            <a:chOff x="12334" y="8531"/>
            <a:chExt cx="5558" cy="298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9"/>
            <a:srcRect l="5897" r="3047" b="-337"/>
            <a:stretch>
              <a:fillRect/>
            </a:stretch>
          </p:blipFill>
          <p:spPr>
            <a:xfrm>
              <a:off x="12334" y="8531"/>
              <a:ext cx="5559" cy="2980"/>
            </a:xfrm>
            <a:prstGeom prst="rect">
              <a:avLst/>
            </a:prstGeom>
            <a:ln>
              <a:solidFill>
                <a:srgbClr val="8DAAC2"/>
              </a:solidFill>
            </a:ln>
          </p:spPr>
        </p:pic>
        <p:sp>
          <p:nvSpPr>
            <p:cNvPr id="28" name="圆角矩形 27"/>
            <p:cNvSpPr/>
            <p:nvPr>
              <p:custDataLst>
                <p:tags r:id="rId10"/>
              </p:custDataLst>
            </p:nvPr>
          </p:nvSpPr>
          <p:spPr>
            <a:xfrm>
              <a:off x="12560" y="9811"/>
              <a:ext cx="4169" cy="96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8DAAC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03380" y="3873500"/>
            <a:ext cx="4074160" cy="14071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圆角矩形 20"/>
          <p:cNvSpPr/>
          <p:nvPr/>
        </p:nvSpPr>
        <p:spPr>
          <a:xfrm>
            <a:off x="12122150" y="3863340"/>
            <a:ext cx="3696335" cy="8096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1882755" y="6196965"/>
            <a:ext cx="4255135" cy="6108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8322310" y="3579495"/>
            <a:ext cx="8128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77250" y="5815965"/>
            <a:ext cx="457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975600" y="3129915"/>
            <a:ext cx="139636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r>
              <a:rPr lang="zh-CN" altLang="en-US" b="1">
                <a:solidFill>
                  <a:srgbClr val="FF0000"/>
                </a:solidFill>
              </a:rPr>
              <a:t>第三节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75600" y="5459730"/>
            <a:ext cx="139636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r>
              <a:rPr lang="zh-CN" altLang="en-US" b="1">
                <a:solidFill>
                  <a:srgbClr val="FF0000"/>
                </a:solidFill>
              </a:rPr>
              <a:t>第四节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8673465" y="4034155"/>
            <a:ext cx="0" cy="5530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2563475" y="3040380"/>
            <a:ext cx="9455150" cy="837565"/>
            <a:chOff x="18345" y="5044"/>
            <a:chExt cx="14890" cy="1319"/>
          </a:xfrm>
        </p:grpSpPr>
        <p:sp>
          <p:nvSpPr>
            <p:cNvPr id="71" name="文本框 70"/>
            <p:cNvSpPr txBox="1"/>
            <p:nvPr/>
          </p:nvSpPr>
          <p:spPr>
            <a:xfrm>
              <a:off x="18345" y="5052"/>
              <a:ext cx="2090" cy="56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WPS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第三节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435" y="5044"/>
              <a:ext cx="12800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①</a:t>
              </a:r>
              <a:endPara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19089" y="5637"/>
              <a:ext cx="0" cy="72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cxnSp>
        <p:nvCxnSpPr>
          <p:cNvPr id="31" name="直接箭头连接符 30"/>
          <p:cNvCxnSpPr/>
          <p:nvPr/>
        </p:nvCxnSpPr>
        <p:spPr>
          <a:xfrm>
            <a:off x="8800465" y="6116955"/>
            <a:ext cx="0" cy="5530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2346940" y="5363845"/>
            <a:ext cx="2012950" cy="848995"/>
            <a:chOff x="18380" y="8427"/>
            <a:chExt cx="3170" cy="1337"/>
          </a:xfrm>
        </p:grpSpPr>
        <p:sp>
          <p:nvSpPr>
            <p:cNvPr id="53" name="文本框 52"/>
            <p:cNvSpPr txBox="1"/>
            <p:nvPr/>
          </p:nvSpPr>
          <p:spPr>
            <a:xfrm>
              <a:off x="20470" y="8428"/>
              <a:ext cx="1080" cy="719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8380" y="8427"/>
              <a:ext cx="2090" cy="56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WPS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第四节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19390" y="9178"/>
              <a:ext cx="0" cy="587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6" name="Text 13"/>
          <p:cNvSpPr/>
          <p:nvPr>
            <p:custDataLst>
              <p:tags r:id="rId12"/>
            </p:custDataLst>
          </p:nvPr>
        </p:nvSpPr>
        <p:spPr>
          <a:xfrm>
            <a:off x="927100" y="66167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步骤3：</a:t>
            </a: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检查确认页眉页脚样样式</a:t>
            </a:r>
            <a:r>
              <a:rPr lang="zh-CN" alt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并输入“北京大学博士/硕士学位论文”</a:t>
            </a:r>
            <a:endParaRPr lang="zh-CN" altLang="en-US" sz="16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2610" y="31178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8.如何保存自己设计好的模版</a:t>
            </a:r>
            <a:r>
              <a:rPr lang="zh-CN" alt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Word</a:t>
            </a:r>
            <a:r>
              <a:rPr lang="zh-CN" alt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）</a:t>
            </a:r>
            <a:endParaRPr lang="zh-CN" altLang="en-US" sz="3600" b="1" dirty="0">
              <a:solidFill>
                <a:srgbClr val="2C3E50"/>
              </a:solidFill>
              <a:latin typeface="华文中宋" panose="02010600040101010101" charset="-122"/>
              <a:ea typeface="华文中宋" panose="02010600040101010101" charset="-122"/>
              <a:cs typeface="方正小标宋_GBK" panose="02000000000000000000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1115060"/>
            <a:ext cx="7467600" cy="7724140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>
            <p:custDataLst>
              <p:tags r:id="rId1"/>
            </p:custDataLst>
          </p:nvPr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>
            <p:custDataLst>
              <p:tags r:id="rId2"/>
            </p:custDataLst>
          </p:nvPr>
        </p:nvSpPr>
        <p:spPr>
          <a:xfrm>
            <a:off x="812800" y="3708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7" name="Shape 15"/>
          <p:cNvSpPr/>
          <p:nvPr/>
        </p:nvSpPr>
        <p:spPr>
          <a:xfrm>
            <a:off x="638175" y="1348740"/>
            <a:ext cx="6597015" cy="7165975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保存为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模板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（.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dotx，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适合带固定内容/版式）</a:t>
            </a:r>
            <a:endParaRPr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特点：含页边距、页眉页脚、Logo、固定文字、样式等，新建文档直接套用整份框架。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 模版设计好后 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文件 → 另存为</a:t>
            </a: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2. 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保存类型选：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Word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模板（*.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dotx） 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 重命名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：如“北京大学学位论文模板.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dotx”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4. 保存位置：自动进入系统模板目录位置，</a:t>
            </a:r>
            <a:b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不用修改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5.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点「保存」即可。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下次怎么用？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（Word）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文件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新建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→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个人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点击新建的模板，自动生成新文档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（内置有模版保存的样式和文字等内容）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3215" y="4619625"/>
            <a:ext cx="4561205" cy="402209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 flipV="1">
            <a:off x="11753215" y="5262880"/>
            <a:ext cx="518795" cy="3441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flipV="1">
            <a:off x="12988290" y="6622415"/>
            <a:ext cx="410845" cy="3441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flipV="1">
            <a:off x="14002385" y="6898640"/>
            <a:ext cx="1066800" cy="14198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2327255" y="5287010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24470" y="899795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684000" y="4859020"/>
            <a:ext cx="1464310" cy="3575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r>
              <a:rPr lang="zh-CN" altLang="en-US" b="1">
                <a:solidFill>
                  <a:srgbClr val="FF0000"/>
                </a:solidFill>
              </a:rPr>
              <a:t>使用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885" y="317500"/>
            <a:ext cx="7807325" cy="4001770"/>
          </a:xfrm>
          <a:prstGeom prst="rect">
            <a:avLst/>
          </a:prstGeom>
        </p:spPr>
      </p:pic>
      <p:sp>
        <p:nvSpPr>
          <p:cNvPr id="29" name="圆角矩形 28"/>
          <p:cNvSpPr/>
          <p:nvPr/>
        </p:nvSpPr>
        <p:spPr>
          <a:xfrm flipV="1">
            <a:off x="8107680" y="938530"/>
            <a:ext cx="853440" cy="1765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41460" y="180975"/>
            <a:ext cx="1464310" cy="3575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WORD</a:t>
            </a:r>
            <a:r>
              <a:rPr lang="zh-CN" altLang="en-US" b="1">
                <a:solidFill>
                  <a:srgbClr val="FF0000"/>
                </a:solidFill>
              </a:rPr>
              <a:t>保存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flipV="1">
            <a:off x="11203940" y="3070860"/>
            <a:ext cx="623570" cy="6807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605770" y="3070860"/>
            <a:ext cx="598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11695" y="3751580"/>
            <a:ext cx="4485640" cy="3345180"/>
            <a:chOff x="11357" y="7364"/>
            <a:chExt cx="7064" cy="526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57" y="7364"/>
              <a:ext cx="7065" cy="5268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5941" y="8288"/>
              <a:ext cx="1731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③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 flipV="1">
              <a:off x="13144" y="8830"/>
              <a:ext cx="2797" cy="27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圆角矩形 26"/>
          <p:cNvSpPr/>
          <p:nvPr/>
        </p:nvSpPr>
        <p:spPr>
          <a:xfrm flipV="1">
            <a:off x="10706735" y="6898640"/>
            <a:ext cx="1046480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 flipV="1">
            <a:off x="12420600" y="3166745"/>
            <a:ext cx="1776095" cy="1765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988290" y="2655570"/>
            <a:ext cx="109918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④重命名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65815" y="6399530"/>
            <a:ext cx="7188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426440" y="6622415"/>
            <a:ext cx="837565" cy="8350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173960" y="7203440"/>
            <a:ext cx="1267460" cy="88455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562610" y="31178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8.如何保存自己设计好的模版</a:t>
            </a:r>
            <a:r>
              <a:rPr lang="zh-CN" alt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  <a:sym typeface="+mn-ea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  <a:sym typeface="+mn-ea"/>
              </a:rPr>
              <a:t>WPS</a:t>
            </a:r>
            <a:r>
              <a:rPr lang="zh-CN" alt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  <a:sym typeface="+mn-ea"/>
              </a:rPr>
              <a:t>）</a:t>
            </a:r>
            <a:endParaRPr lang="en-US" sz="3600" b="1" dirty="0">
              <a:solidFill>
                <a:srgbClr val="2C3E50"/>
              </a:solidFill>
              <a:latin typeface="华文中宋" panose="02010600040101010101" charset="-122"/>
              <a:ea typeface="华文中宋" panose="02010600040101010101" charset="-122"/>
              <a:cs typeface="方正小标宋_GBK" panose="02000000000000000000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1115060"/>
            <a:ext cx="7467600" cy="7724140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>
            <p:custDataLst>
              <p:tags r:id="rId1"/>
            </p:custDataLst>
          </p:nvPr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>
            <p:custDataLst>
              <p:tags r:id="rId2"/>
            </p:custDataLst>
          </p:nvPr>
        </p:nvSpPr>
        <p:spPr>
          <a:xfrm>
            <a:off x="812800" y="3708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7" name="Shape 15"/>
          <p:cNvSpPr/>
          <p:nvPr/>
        </p:nvSpPr>
        <p:spPr>
          <a:xfrm>
            <a:off x="554355" y="1348740"/>
            <a:ext cx="7270115" cy="7165975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保存为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模板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（.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dotx，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适合带固定内容/版式）</a:t>
            </a:r>
            <a:endParaRPr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特点：含页边距、页眉页脚、Logo、固定文字、样式等，新建文档直接套用整份框架。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步骤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 模版设计好后 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文件 → 另存为</a:t>
            </a: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步骤2. 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保存类型选：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Word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模板（*.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dotx） 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步骤3. 重命名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：如“北京大学学位论文模板.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dotx”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步骤4. 保存位置：自动进入系统模板目录位置，不用修改。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点「保存」即可。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下次怎么用？</a:t>
            </a:r>
            <a:endParaRPr lang="en-US" altLang="zh-CN" sz="2400" dirty="0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（WPS）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文件 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新建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本机上的模版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点击新建的模板，自动生成新文档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（内置有模版保存的样式和文字等内容）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230" y="2278380"/>
            <a:ext cx="8055610" cy="21189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3" name="圆角矩形 42"/>
          <p:cNvSpPr/>
          <p:nvPr/>
        </p:nvSpPr>
        <p:spPr>
          <a:xfrm flipV="1">
            <a:off x="8267700" y="3042920"/>
            <a:ext cx="1776095" cy="2781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85" y="215265"/>
            <a:ext cx="1933575" cy="21240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" name="文本框 48"/>
          <p:cNvSpPr txBox="1"/>
          <p:nvPr/>
        </p:nvSpPr>
        <p:spPr>
          <a:xfrm>
            <a:off x="7620000" y="1711960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043795" y="2952750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66890" y="1061720"/>
            <a:ext cx="1141095" cy="3575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r>
              <a:rPr lang="zh-CN" altLang="en-US" b="1">
                <a:solidFill>
                  <a:srgbClr val="FF0000"/>
                </a:solidFill>
              </a:rPr>
              <a:t>保存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 flipV="1">
            <a:off x="7935595" y="1792605"/>
            <a:ext cx="1776095" cy="5467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75600" y="5483225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42950" y="1793875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24470" y="4859655"/>
            <a:ext cx="4549775" cy="3994785"/>
            <a:chOff x="13465" y="-315"/>
            <a:chExt cx="7165" cy="629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55" y="621"/>
              <a:ext cx="6075" cy="535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4" name="圆角矩形 3"/>
            <p:cNvSpPr/>
            <p:nvPr/>
          </p:nvSpPr>
          <p:spPr>
            <a:xfrm flipV="1">
              <a:off x="14555" y="976"/>
              <a:ext cx="2797" cy="72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17664" y="3113"/>
              <a:ext cx="2797" cy="72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465" y="-315"/>
              <a:ext cx="2053" cy="56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WPS</a:t>
              </a:r>
              <a:r>
                <a:rPr lang="zh-CN" altLang="en-US" b="1">
                  <a:solidFill>
                    <a:srgbClr val="FF0000"/>
                  </a:solidFill>
                </a:rPr>
                <a:t>使用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365" y="381635"/>
            <a:ext cx="4553585" cy="27101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1" name="文本框 50"/>
          <p:cNvSpPr txBox="1"/>
          <p:nvPr/>
        </p:nvSpPr>
        <p:spPr>
          <a:xfrm>
            <a:off x="12949555" y="2080260"/>
            <a:ext cx="109918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③重命名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圆角矩形 33"/>
          <p:cNvSpPr/>
          <p:nvPr/>
        </p:nvSpPr>
        <p:spPr>
          <a:xfrm flipV="1">
            <a:off x="11815445" y="2448560"/>
            <a:ext cx="1776095" cy="2781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4245" y="6139815"/>
            <a:ext cx="3986530" cy="25469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6" name="圆角矩形 35"/>
          <p:cNvSpPr/>
          <p:nvPr/>
        </p:nvSpPr>
        <p:spPr>
          <a:xfrm flipV="1">
            <a:off x="13066395" y="6703060"/>
            <a:ext cx="525145" cy="4603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144760" y="7036435"/>
            <a:ext cx="786130" cy="5384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743815" y="6327775"/>
            <a:ext cx="908685" cy="83566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 flipV="1">
            <a:off x="15083790" y="8226425"/>
            <a:ext cx="859790" cy="4603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2205" y="5903595"/>
            <a:ext cx="2314575" cy="3206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 1"/>
          <p:cNvSpPr/>
          <p:nvPr/>
        </p:nvSpPr>
        <p:spPr>
          <a:xfrm>
            <a:off x="562610" y="31178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华文中宋" panose="02010600040101010101" charset="-122"/>
                <a:ea typeface="华文中宋" panose="02010600040101010101" charset="-122"/>
                <a:cs typeface="方正小标宋_GBK" panose="02000000000000000000" charset="-122"/>
              </a:rPr>
              <a:t>8.如何保存自己设计好的样式集</a:t>
            </a:r>
            <a:endParaRPr lang="en-US" sz="3600" b="1" dirty="0">
              <a:solidFill>
                <a:srgbClr val="2C3E50"/>
              </a:solidFill>
              <a:latin typeface="华文中宋" panose="02010600040101010101" charset="-122"/>
              <a:ea typeface="华文中宋" panose="02010600040101010101" charset="-122"/>
              <a:cs typeface="方正小标宋_GBK" panose="02000000000000000000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1115060"/>
            <a:ext cx="7467600" cy="7724140"/>
          </a:xfrm>
          <a:custGeom>
            <a:avLst/>
            <a:gdLst/>
            <a:ahLst/>
            <a:cxnLst/>
            <a:rect l="l" t="t" r="r" b="b"/>
            <a:pathLst>
              <a:path w="7467600" h="5943600">
                <a:moveTo>
                  <a:pt x="152394" y="0"/>
                </a:moveTo>
                <a:lnTo>
                  <a:pt x="7315206" y="0"/>
                </a:lnTo>
                <a:cubicBezTo>
                  <a:pt x="7399371" y="0"/>
                  <a:pt x="7467600" y="68229"/>
                  <a:pt x="7467600" y="152394"/>
                </a:cubicBezTo>
                <a:lnTo>
                  <a:pt x="7467600" y="5791206"/>
                </a:lnTo>
                <a:cubicBezTo>
                  <a:pt x="7467600" y="5875371"/>
                  <a:pt x="7399371" y="5943600"/>
                  <a:pt x="7315206" y="5943600"/>
                </a:cubicBezTo>
                <a:lnTo>
                  <a:pt x="152394" y="5943600"/>
                </a:lnTo>
                <a:cubicBezTo>
                  <a:pt x="68229" y="5943600"/>
                  <a:pt x="0" y="5875371"/>
                  <a:pt x="0" y="57912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>
            <p:custDataLst>
              <p:tags r:id="rId2"/>
            </p:custDataLst>
          </p:nvPr>
        </p:nvSpPr>
        <p:spPr>
          <a:xfrm>
            <a:off x="762000" y="274066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1" name="Shape 9"/>
          <p:cNvSpPr/>
          <p:nvPr>
            <p:custDataLst>
              <p:tags r:id="rId3"/>
            </p:custDataLst>
          </p:nvPr>
        </p:nvSpPr>
        <p:spPr>
          <a:xfrm>
            <a:off x="812800" y="3708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17" name="Shape 15"/>
          <p:cNvSpPr/>
          <p:nvPr/>
        </p:nvSpPr>
        <p:spPr>
          <a:xfrm>
            <a:off x="251460" y="1242060"/>
            <a:ext cx="8260715" cy="7155180"/>
          </a:xfrm>
          <a:custGeom>
            <a:avLst/>
            <a:gdLst/>
            <a:ahLst/>
            <a:cxnLst/>
            <a:rect l="l" t="t" r="r" b="b"/>
            <a:pathLst>
              <a:path w="6858000" h="1270000">
                <a:moveTo>
                  <a:pt x="101600" y="0"/>
                </a:moveTo>
                <a:lnTo>
                  <a:pt x="6756400" y="0"/>
                </a:lnTo>
                <a:cubicBezTo>
                  <a:pt x="6812475" y="0"/>
                  <a:pt x="6858000" y="45525"/>
                  <a:pt x="6858000" y="101600"/>
                </a:cubicBezTo>
                <a:lnTo>
                  <a:pt x="6858000" y="1168400"/>
                </a:lnTo>
                <a:cubicBezTo>
                  <a:pt x="6858000" y="1224475"/>
                  <a:pt x="6812475" y="1270000"/>
                  <a:pt x="67564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8F9FA"/>
          </a:solidFill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保存为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样式集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（仅存样式，适合统一格式）</a:t>
            </a:r>
            <a:endParaRPr lang="zh-CN" altLang="en-US" sz="2400" dirty="0">
              <a:solidFill>
                <a:srgbClr val="5D6D7E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特点：只存样式（标题1/2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/3/4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、段落文字等字体/段落格式），可随时套用到任意文档。 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Word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：调好样式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</a:t>
            </a:r>
            <a:r>
              <a:rPr lang="zh-CN" altLang="en-US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文档格式栏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右下角向下箭头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另存为新样式集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命名保存即可。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WPS</a:t>
            </a: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调好样式 → 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开始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样式集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向下箭头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点击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保存此文档为我的样式集</a:t>
            </a:r>
            <a:endParaRPr lang="zh-CN" altLang="en-US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en-US" altLang="zh-CN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endParaRPr lang="zh-CN" altLang="en-US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下次怎么用？</a:t>
            </a:r>
            <a:endParaRPr lang="zh-CN" altLang="en-US" sz="2400" dirty="0">
              <a:solidFill>
                <a:srgbClr val="FF0000"/>
              </a:solidFill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打开任意文档 → 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点开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文档格式栏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右下角向下箭头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在自定义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选保存的样式集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（鼠标移到样式停顿显示名称）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（Word）</a:t>
            </a: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打开任意文档 → 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开始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样式集</a:t>
            </a:r>
            <a:r>
              <a:rPr lang="zh-CN" altLang="en-US" sz="20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向下箭头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dirty="0">
                <a:solidFill>
                  <a:srgbClr val="5D6D7E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点开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我的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选保存的样式集</a:t>
            </a:r>
            <a:r>
              <a:rPr lang="zh-CN" altLang="en-US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（鼠标移到样式停顿显示名称）</a:t>
            </a:r>
            <a:r>
              <a:rPr lang="en-US" altLang="zh-CN" sz="24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（WPS）</a:t>
            </a:r>
            <a:endParaRPr lang="en-US" altLang="zh-CN" sz="2400" dirty="0">
              <a:solidFill>
                <a:srgbClr val="5D6D7E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None/>
            </a:pPr>
            <a:endParaRPr lang="en-US" altLang="zh-CN" sz="24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1390650" y="8839200"/>
            <a:ext cx="7543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9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偶数页统一显示论文类型 | 奇数页自动跟随章标题变化 | 极大提高排版效率和准确性</a:t>
            </a:r>
            <a:endParaRPr lang="en-US" sz="16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rcRect l="53594" t="15886"/>
          <a:stretch>
            <a:fillRect/>
          </a:stretch>
        </p:blipFill>
        <p:spPr>
          <a:xfrm>
            <a:off x="13107035" y="1400810"/>
            <a:ext cx="2802890" cy="30295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rcRect b="76702"/>
          <a:stretch>
            <a:fillRect/>
          </a:stretch>
        </p:blipFill>
        <p:spPr>
          <a:xfrm>
            <a:off x="9620250" y="767080"/>
            <a:ext cx="6467475" cy="898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8" name="圆角矩形 37"/>
          <p:cNvSpPr/>
          <p:nvPr/>
        </p:nvSpPr>
        <p:spPr>
          <a:xfrm flipV="1">
            <a:off x="9588500" y="687070"/>
            <a:ext cx="501650" cy="30035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 flipV="1">
            <a:off x="13107035" y="987425"/>
            <a:ext cx="50165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 flipV="1">
            <a:off x="13234035" y="4063365"/>
            <a:ext cx="117221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9620250" y="318770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3163550" y="52387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4463395" y="406209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992995" y="245110"/>
            <a:ext cx="795655" cy="3575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WPS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19944" y="5449782"/>
            <a:ext cx="8635866" cy="3656785"/>
            <a:chOff x="11139" y="3467"/>
            <a:chExt cx="9970" cy="3647"/>
          </a:xfrm>
        </p:grpSpPr>
        <p:sp>
          <p:nvSpPr>
            <p:cNvPr id="61" name="文本框 60"/>
            <p:cNvSpPr txBox="1"/>
            <p:nvPr/>
          </p:nvSpPr>
          <p:spPr>
            <a:xfrm>
              <a:off x="11139" y="3467"/>
              <a:ext cx="1064" cy="45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WORD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 flipV="1">
              <a:off x="12992" y="3955"/>
              <a:ext cx="590" cy="227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 flipV="1">
              <a:off x="12808" y="6786"/>
              <a:ext cx="1566" cy="328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450" y="4030"/>
              <a:ext cx="659" cy="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t">
              <a:sp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4268470" y="8441690"/>
            <a:ext cx="4037330" cy="4876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使用时在这里找到保存的样式即可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200" y="1786890"/>
            <a:ext cx="3396615" cy="29324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圆角矩形 11"/>
          <p:cNvSpPr/>
          <p:nvPr/>
        </p:nvSpPr>
        <p:spPr>
          <a:xfrm flipV="1">
            <a:off x="10422890" y="1987550"/>
            <a:ext cx="50165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0513060" y="3413125"/>
            <a:ext cx="2131060" cy="79121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使用时在这里找到保存的样式即可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66780" y="2157730"/>
            <a:ext cx="1099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11638280" y="3041015"/>
            <a:ext cx="656590" cy="399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8305800" y="7186295"/>
            <a:ext cx="914400" cy="1061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650" y="4984750"/>
            <a:ext cx="7275195" cy="904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圆角矩形 13"/>
          <p:cNvSpPr/>
          <p:nvPr/>
        </p:nvSpPr>
        <p:spPr>
          <a:xfrm flipV="1">
            <a:off x="15709900" y="5538470"/>
            <a:ext cx="377825" cy="2159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flipV="1">
            <a:off x="9220200" y="4928870"/>
            <a:ext cx="501650" cy="4089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435590" y="8561070"/>
            <a:ext cx="739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1105" y="6027420"/>
            <a:ext cx="3761740" cy="3049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圆角矩形 21"/>
          <p:cNvSpPr/>
          <p:nvPr/>
        </p:nvSpPr>
        <p:spPr>
          <a:xfrm flipV="1">
            <a:off x="12012295" y="7834630"/>
            <a:ext cx="1376680" cy="4127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 flipV="1">
            <a:off x="11385550" y="5951855"/>
            <a:ext cx="89535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3510895" y="7776210"/>
            <a:ext cx="895350" cy="6254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 flipV="1">
            <a:off x="12449810" y="5692775"/>
            <a:ext cx="74041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8491220" y="6777355"/>
            <a:ext cx="728980" cy="62547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 flipV="1">
            <a:off x="8981440" y="6767830"/>
            <a:ext cx="63881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9735820" y="5037455"/>
            <a:ext cx="1099185" cy="3683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1"/>
          <p:cNvSpPr/>
          <p:nvPr/>
        </p:nvSpPr>
        <p:spPr>
          <a:xfrm>
            <a:off x="300990" y="828040"/>
            <a:ext cx="5188585" cy="6756400"/>
          </a:xfrm>
          <a:custGeom>
            <a:avLst/>
            <a:gdLst/>
            <a:ahLst/>
            <a:cxnLst/>
            <a:rect l="l" t="t" r="r" b="b"/>
            <a:pathLst>
              <a:path w="7467600" h="6756400">
                <a:moveTo>
                  <a:pt x="152424" y="0"/>
                </a:moveTo>
                <a:lnTo>
                  <a:pt x="7315176" y="0"/>
                </a:lnTo>
                <a:cubicBezTo>
                  <a:pt x="7399357" y="0"/>
                  <a:pt x="7467600" y="68243"/>
                  <a:pt x="7467600" y="152424"/>
                </a:cubicBezTo>
                <a:lnTo>
                  <a:pt x="7467600" y="6603976"/>
                </a:lnTo>
                <a:cubicBezTo>
                  <a:pt x="7467600" y="6688157"/>
                  <a:pt x="7399357" y="6756400"/>
                  <a:pt x="7315176" y="6756400"/>
                </a:cubicBezTo>
                <a:lnTo>
                  <a:pt x="152424" y="6756400"/>
                </a:lnTo>
                <a:cubicBezTo>
                  <a:pt x="68243" y="6756400"/>
                  <a:pt x="0" y="6688157"/>
                  <a:pt x="0" y="6603976"/>
                </a:cubicBezTo>
                <a:lnTo>
                  <a:pt x="0" y="152424"/>
                </a:lnTo>
                <a:cubicBezTo>
                  <a:pt x="0" y="68299"/>
                  <a:pt x="68299" y="0"/>
                  <a:pt x="15242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" name="Text 0"/>
          <p:cNvSpPr/>
          <p:nvPr/>
        </p:nvSpPr>
        <p:spPr>
          <a:xfrm>
            <a:off x="520700" y="264160"/>
            <a:ext cx="15341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kern="0" spc="80" dirty="0">
                <a:solidFill>
                  <a:srgbClr val="E67E2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FINAL CHECK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660400" y="96837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C3E50"/>
                </a:solidFill>
                <a:latin typeface="方正小标宋_GBK" panose="02000000000000000000" charset="-122"/>
                <a:ea typeface="方正小标宋_GBK" panose="02000000000000000000" charset="-122"/>
                <a:cs typeface="MiSans" pitchFamily="34" charset="-120"/>
              </a:rPr>
              <a:t>最终检查</a:t>
            </a:r>
            <a:endParaRPr lang="en-US" sz="1600" dirty="0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 2"/>
          <p:cNvSpPr/>
          <p:nvPr/>
        </p:nvSpPr>
        <p:spPr>
          <a:xfrm>
            <a:off x="605790" y="1727200"/>
            <a:ext cx="15354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重点</a:t>
            </a:r>
            <a:r>
              <a:rPr lang="en-US" sz="18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检查清单与常见问题排错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217535" y="2082800"/>
            <a:ext cx="5210810" cy="5078095"/>
          </a:xfrm>
          <a:custGeom>
            <a:avLst/>
            <a:gdLst/>
            <a:ahLst/>
            <a:cxnLst/>
            <a:rect l="l" t="t" r="r" b="b"/>
            <a:pathLst>
              <a:path w="7467600" h="5334000">
                <a:moveTo>
                  <a:pt x="152392" y="0"/>
                </a:moveTo>
                <a:lnTo>
                  <a:pt x="7315208" y="0"/>
                </a:lnTo>
                <a:cubicBezTo>
                  <a:pt x="7399372" y="0"/>
                  <a:pt x="7467600" y="68228"/>
                  <a:pt x="7467600" y="152392"/>
                </a:cubicBezTo>
                <a:lnTo>
                  <a:pt x="7467600" y="5181608"/>
                </a:lnTo>
                <a:cubicBezTo>
                  <a:pt x="7467600" y="5265772"/>
                  <a:pt x="7399372" y="5334000"/>
                  <a:pt x="7315208" y="5334000"/>
                </a:cubicBezTo>
                <a:lnTo>
                  <a:pt x="152392" y="5334000"/>
                </a:lnTo>
                <a:cubicBezTo>
                  <a:pt x="68228" y="5334000"/>
                  <a:pt x="0" y="5265772"/>
                  <a:pt x="0" y="5181608"/>
                </a:cubicBezTo>
                <a:lnTo>
                  <a:pt x="0" y="152392"/>
                </a:lnTo>
                <a:cubicBezTo>
                  <a:pt x="0" y="68285"/>
                  <a:pt x="68285" y="0"/>
                  <a:pt x="152392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7686040" y="17272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cubicBezTo>
                  <a:pt x="134293" y="0"/>
                  <a:pt x="140990" y="4018"/>
                  <a:pt x="144463" y="10418"/>
                </a:cubicBezTo>
                <a:lnTo>
                  <a:pt x="251619" y="208855"/>
                </a:lnTo>
                <a:cubicBezTo>
                  <a:pt x="254943" y="215007"/>
                  <a:pt x="254794" y="222448"/>
                  <a:pt x="251222" y="228451"/>
                </a:cubicBezTo>
                <a:cubicBezTo>
                  <a:pt x="247650" y="234454"/>
                  <a:pt x="241151" y="238125"/>
                  <a:pt x="234156" y="238125"/>
                </a:cubicBezTo>
                <a:lnTo>
                  <a:pt x="19844" y="238125"/>
                </a:lnTo>
                <a:cubicBezTo>
                  <a:pt x="12849" y="238125"/>
                  <a:pt x="6400" y="234454"/>
                  <a:pt x="2778" y="228451"/>
                </a:cubicBezTo>
                <a:cubicBezTo>
                  <a:pt x="-843" y="222448"/>
                  <a:pt x="-943" y="215007"/>
                  <a:pt x="2381" y="208855"/>
                </a:cubicBezTo>
                <a:lnTo>
                  <a:pt x="109538" y="10418"/>
                </a:lnTo>
                <a:cubicBezTo>
                  <a:pt x="113010" y="4018"/>
                  <a:pt x="119707" y="0"/>
                  <a:pt x="127000" y="0"/>
                </a:cubicBezTo>
                <a:close/>
                <a:moveTo>
                  <a:pt x="127000" y="83344"/>
                </a:moveTo>
                <a:cubicBezTo>
                  <a:pt x="120402" y="83344"/>
                  <a:pt x="115094" y="88652"/>
                  <a:pt x="115094" y="95250"/>
                </a:cubicBezTo>
                <a:lnTo>
                  <a:pt x="115094" y="150813"/>
                </a:lnTo>
                <a:cubicBezTo>
                  <a:pt x="115094" y="157411"/>
                  <a:pt x="120402" y="162719"/>
                  <a:pt x="127000" y="162719"/>
                </a:cubicBezTo>
                <a:cubicBezTo>
                  <a:pt x="133598" y="162719"/>
                  <a:pt x="138906" y="157411"/>
                  <a:pt x="138906" y="150813"/>
                </a:cubicBezTo>
                <a:lnTo>
                  <a:pt x="138906" y="95250"/>
                </a:lnTo>
                <a:cubicBezTo>
                  <a:pt x="138906" y="88652"/>
                  <a:pt x="133598" y="83344"/>
                  <a:pt x="127000" y="83344"/>
                </a:cubicBezTo>
                <a:close/>
                <a:moveTo>
                  <a:pt x="140246" y="190500"/>
                </a:moveTo>
                <a:cubicBezTo>
                  <a:pt x="140547" y="185583"/>
                  <a:pt x="138095" y="180906"/>
                  <a:pt x="133880" y="178356"/>
                </a:cubicBezTo>
                <a:cubicBezTo>
                  <a:pt x="129666" y="175807"/>
                  <a:pt x="124384" y="175807"/>
                  <a:pt x="120169" y="178356"/>
                </a:cubicBezTo>
                <a:cubicBezTo>
                  <a:pt x="115955" y="180906"/>
                  <a:pt x="113503" y="185583"/>
                  <a:pt x="113804" y="190500"/>
                </a:cubicBezTo>
                <a:cubicBezTo>
                  <a:pt x="113503" y="195417"/>
                  <a:pt x="115955" y="200094"/>
                  <a:pt x="120169" y="202644"/>
                </a:cubicBezTo>
                <a:cubicBezTo>
                  <a:pt x="124384" y="205193"/>
                  <a:pt x="129666" y="205193"/>
                  <a:pt x="133880" y="202644"/>
                </a:cubicBezTo>
                <a:cubicBezTo>
                  <a:pt x="138095" y="200094"/>
                  <a:pt x="140547" y="195417"/>
                  <a:pt x="140246" y="19050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0" name="Text 18"/>
          <p:cNvSpPr/>
          <p:nvPr/>
        </p:nvSpPr>
        <p:spPr>
          <a:xfrm>
            <a:off x="8306435" y="2387600"/>
            <a:ext cx="666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页眉不显示或显示错误排错(</a:t>
            </a:r>
            <a:r>
              <a:rPr lang="zh-CN" alt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页眉用</a:t>
            </a:r>
            <a:r>
              <a:rPr lang="zh-CN" alt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了域自动化</a:t>
            </a:r>
            <a:r>
              <a:rPr lang="en-US" sz="20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015480" y="29464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2" name="Text 20"/>
          <p:cNvSpPr/>
          <p:nvPr/>
        </p:nvSpPr>
        <p:spPr>
          <a:xfrm>
            <a:off x="8476616" y="30988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检查1：是否奇数页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476616" y="34544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StyleRef域只在奇数页显示章标题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491480" y="40132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5" name="Text 23"/>
          <p:cNvSpPr/>
          <p:nvPr/>
        </p:nvSpPr>
        <p:spPr>
          <a:xfrm>
            <a:off x="8476616" y="41656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检查2：是否取消链接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476616" y="45212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摘要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奇数页所在节的页眉是否取消了“链接到前一节”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491480" y="50800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28" name="Text 26"/>
          <p:cNvSpPr/>
          <p:nvPr/>
        </p:nvSpPr>
        <p:spPr>
          <a:xfrm>
            <a:off x="8476616" y="52324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检查3：是否StyleRef域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476616" y="55880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按Alt+F9检查是否为 { STYLEREF "标题1" \n }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再按一次可显示正常</a:t>
            </a:r>
            <a:endParaRPr lang="zh-CN" alt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5491480" y="6146800"/>
            <a:ext cx="6858000" cy="965200"/>
          </a:xfrm>
          <a:custGeom>
            <a:avLst/>
            <a:gdLst/>
            <a:ahLst/>
            <a:cxnLst/>
            <a:rect l="l" t="t" r="r" b="b"/>
            <a:pathLst>
              <a:path w="6858000" h="965200">
                <a:moveTo>
                  <a:pt x="101597" y="0"/>
                </a:moveTo>
                <a:lnTo>
                  <a:pt x="6756403" y="0"/>
                </a:lnTo>
                <a:cubicBezTo>
                  <a:pt x="6812513" y="0"/>
                  <a:pt x="6858000" y="45487"/>
                  <a:pt x="6858000" y="101597"/>
                </a:cubicBezTo>
                <a:lnTo>
                  <a:pt x="6858000" y="863603"/>
                </a:lnTo>
                <a:cubicBezTo>
                  <a:pt x="6858000" y="919713"/>
                  <a:pt x="6812513" y="965200"/>
                  <a:pt x="6756403" y="965200"/>
                </a:cubicBezTo>
                <a:lnTo>
                  <a:pt x="101597" y="965200"/>
                </a:lnTo>
                <a:cubicBezTo>
                  <a:pt x="45487" y="965200"/>
                  <a:pt x="0" y="919713"/>
                  <a:pt x="0" y="8636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31" name="Text 29"/>
          <p:cNvSpPr/>
          <p:nvPr/>
        </p:nvSpPr>
        <p:spPr>
          <a:xfrm>
            <a:off x="8476616" y="62992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检查4：标题1样式应用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476616" y="6654800"/>
            <a:ext cx="6654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确认该页所属章标题确实应用了"标题1"样式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2769110" y="677164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57560" y="7665"/>
                </a:moveTo>
                <a:lnTo>
                  <a:pt x="192807" y="117574"/>
                </a:lnTo>
                <a:cubicBezTo>
                  <a:pt x="171152" y="132011"/>
                  <a:pt x="157386" y="155451"/>
                  <a:pt x="155153" y="181049"/>
                </a:cubicBezTo>
                <a:cubicBezTo>
                  <a:pt x="201513" y="190574"/>
                  <a:pt x="238051" y="227112"/>
                  <a:pt x="247650" y="273546"/>
                </a:cubicBezTo>
                <a:cubicBezTo>
                  <a:pt x="273323" y="271314"/>
                  <a:pt x="296689" y="257547"/>
                  <a:pt x="311125" y="235893"/>
                </a:cubicBezTo>
                <a:lnTo>
                  <a:pt x="420960" y="71065"/>
                </a:lnTo>
                <a:cubicBezTo>
                  <a:pt x="425946" y="63550"/>
                  <a:pt x="428625" y="54769"/>
                  <a:pt x="428625" y="45690"/>
                </a:cubicBezTo>
                <a:cubicBezTo>
                  <a:pt x="428625" y="20464"/>
                  <a:pt x="408161" y="0"/>
                  <a:pt x="382935" y="0"/>
                </a:cubicBezTo>
                <a:cubicBezTo>
                  <a:pt x="373931" y="0"/>
                  <a:pt x="365075" y="2679"/>
                  <a:pt x="357560" y="7665"/>
                </a:cubicBezTo>
                <a:close/>
                <a:moveTo>
                  <a:pt x="214313" y="297656"/>
                </a:moveTo>
                <a:cubicBezTo>
                  <a:pt x="214313" y="251594"/>
                  <a:pt x="177031" y="214313"/>
                  <a:pt x="130969" y="214313"/>
                </a:cubicBezTo>
                <a:cubicBezTo>
                  <a:pt x="84906" y="214313"/>
                  <a:pt x="47625" y="251594"/>
                  <a:pt x="47625" y="297656"/>
                </a:cubicBezTo>
                <a:cubicBezTo>
                  <a:pt x="47625" y="300558"/>
                  <a:pt x="47774" y="303461"/>
                  <a:pt x="48071" y="306288"/>
                </a:cubicBezTo>
                <a:cubicBezTo>
                  <a:pt x="49411" y="319311"/>
                  <a:pt x="40481" y="333375"/>
                  <a:pt x="27384" y="333375"/>
                </a:cubicBezTo>
                <a:lnTo>
                  <a:pt x="23812" y="333375"/>
                </a:lnTo>
                <a:cubicBezTo>
                  <a:pt x="10641" y="333375"/>
                  <a:pt x="0" y="344016"/>
                  <a:pt x="0" y="357188"/>
                </a:cubicBezTo>
                <a:cubicBezTo>
                  <a:pt x="0" y="370359"/>
                  <a:pt x="10641" y="381000"/>
                  <a:pt x="23812" y="381000"/>
                </a:cubicBezTo>
                <a:lnTo>
                  <a:pt x="130969" y="381000"/>
                </a:lnTo>
                <a:cubicBezTo>
                  <a:pt x="177031" y="381000"/>
                  <a:pt x="214313" y="343719"/>
                  <a:pt x="214313" y="297656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35" name="Text 33"/>
          <p:cNvSpPr/>
          <p:nvPr/>
        </p:nvSpPr>
        <p:spPr>
          <a:xfrm>
            <a:off x="654050" y="7254240"/>
            <a:ext cx="4648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规范化样式应用</a:t>
            </a:r>
            <a:endParaRPr lang="en-US" sz="1600" dirty="0"/>
          </a:p>
        </p:txBody>
      </p:sp>
      <p:sp>
        <p:nvSpPr>
          <p:cNvPr id="47" name="Shape 22"/>
          <p:cNvSpPr/>
          <p:nvPr/>
        </p:nvSpPr>
        <p:spPr>
          <a:xfrm>
            <a:off x="330200" y="169164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154484" y="15875"/>
                </a:moveTo>
                <a:lnTo>
                  <a:pt x="158750" y="15875"/>
                </a:lnTo>
                <a:cubicBezTo>
                  <a:pt x="176262" y="15875"/>
                  <a:pt x="190500" y="30113"/>
                  <a:pt x="190500" y="47625"/>
                </a:cubicBezTo>
                <a:lnTo>
                  <a:pt x="190500" y="222250"/>
                </a:lnTo>
                <a:cubicBezTo>
                  <a:pt x="190500" y="239762"/>
                  <a:pt x="176262" y="254000"/>
                  <a:pt x="158750" y="254000"/>
                </a:cubicBezTo>
                <a:lnTo>
                  <a:pt x="31750" y="254000"/>
                </a:lnTo>
                <a:cubicBezTo>
                  <a:pt x="14238" y="254000"/>
                  <a:pt x="0" y="239762"/>
                  <a:pt x="0" y="222250"/>
                </a:cubicBezTo>
                <a:lnTo>
                  <a:pt x="0" y="47625"/>
                </a:lnTo>
                <a:cubicBezTo>
                  <a:pt x="0" y="30113"/>
                  <a:pt x="14238" y="15875"/>
                  <a:pt x="31750" y="15875"/>
                </a:cubicBezTo>
                <a:lnTo>
                  <a:pt x="36016" y="15875"/>
                </a:lnTo>
                <a:cubicBezTo>
                  <a:pt x="41473" y="6400"/>
                  <a:pt x="51743" y="0"/>
                  <a:pt x="63500" y="0"/>
                </a:cubicBezTo>
                <a:lnTo>
                  <a:pt x="127000" y="0"/>
                </a:lnTo>
                <a:cubicBezTo>
                  <a:pt x="138757" y="0"/>
                  <a:pt x="149027" y="6400"/>
                  <a:pt x="154484" y="15875"/>
                </a:cubicBezTo>
                <a:close/>
                <a:moveTo>
                  <a:pt x="123031" y="55563"/>
                </a:moveTo>
                <a:cubicBezTo>
                  <a:pt x="129629" y="55563"/>
                  <a:pt x="134938" y="50254"/>
                  <a:pt x="134938" y="43656"/>
                </a:cubicBezTo>
                <a:cubicBezTo>
                  <a:pt x="134938" y="37058"/>
                  <a:pt x="129629" y="31750"/>
                  <a:pt x="123031" y="31750"/>
                </a:cubicBezTo>
                <a:lnTo>
                  <a:pt x="67469" y="31750"/>
                </a:lnTo>
                <a:cubicBezTo>
                  <a:pt x="60871" y="31750"/>
                  <a:pt x="55563" y="37058"/>
                  <a:pt x="55563" y="43656"/>
                </a:cubicBezTo>
                <a:cubicBezTo>
                  <a:pt x="55563" y="50254"/>
                  <a:pt x="60871" y="55563"/>
                  <a:pt x="67469" y="55563"/>
                </a:cubicBezTo>
                <a:lnTo>
                  <a:pt x="123031" y="55563"/>
                </a:lnTo>
                <a:close/>
                <a:moveTo>
                  <a:pt x="137120" y="129332"/>
                </a:moveTo>
                <a:cubicBezTo>
                  <a:pt x="140593" y="123775"/>
                  <a:pt x="138906" y="116433"/>
                  <a:pt x="133350" y="112911"/>
                </a:cubicBezTo>
                <a:cubicBezTo>
                  <a:pt x="127794" y="109389"/>
                  <a:pt x="120452" y="111125"/>
                  <a:pt x="116929" y="116681"/>
                </a:cubicBezTo>
                <a:lnTo>
                  <a:pt x="86469" y="165447"/>
                </a:lnTo>
                <a:lnTo>
                  <a:pt x="73075" y="147588"/>
                </a:lnTo>
                <a:cubicBezTo>
                  <a:pt x="69106" y="142329"/>
                  <a:pt x="61664" y="141238"/>
                  <a:pt x="56406" y="145207"/>
                </a:cubicBezTo>
                <a:cubicBezTo>
                  <a:pt x="51147" y="149175"/>
                  <a:pt x="50056" y="156617"/>
                  <a:pt x="54025" y="161875"/>
                </a:cubicBezTo>
                <a:lnTo>
                  <a:pt x="77837" y="193625"/>
                </a:lnTo>
                <a:cubicBezTo>
                  <a:pt x="80169" y="196751"/>
                  <a:pt x="83939" y="198537"/>
                  <a:pt x="87858" y="198388"/>
                </a:cubicBezTo>
                <a:cubicBezTo>
                  <a:pt x="91777" y="198239"/>
                  <a:pt x="95349" y="196155"/>
                  <a:pt x="97433" y="192782"/>
                </a:cubicBezTo>
                <a:lnTo>
                  <a:pt x="137120" y="129282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53" name="Shape 27"/>
          <p:cNvSpPr/>
          <p:nvPr/>
        </p:nvSpPr>
        <p:spPr>
          <a:xfrm>
            <a:off x="605790" y="24028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54" name="Shape 28"/>
          <p:cNvSpPr/>
          <p:nvPr/>
        </p:nvSpPr>
        <p:spPr>
          <a:xfrm>
            <a:off x="789941" y="25806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55" name="Text 29"/>
          <p:cNvSpPr/>
          <p:nvPr/>
        </p:nvSpPr>
        <p:spPr>
          <a:xfrm>
            <a:off x="1228090" y="2555240"/>
            <a:ext cx="4077335" cy="3911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字体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、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字号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、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行距、段间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距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符合指南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要求</a:t>
            </a:r>
            <a:endParaRPr lang="zh-CN" altLang="en-US" sz="1600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6" name="Shape 30"/>
          <p:cNvSpPr/>
          <p:nvPr/>
        </p:nvSpPr>
        <p:spPr>
          <a:xfrm>
            <a:off x="605790" y="31140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57" name="Shape 31"/>
          <p:cNvSpPr/>
          <p:nvPr/>
        </p:nvSpPr>
        <p:spPr>
          <a:xfrm>
            <a:off x="789941" y="32918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58" name="Text 32"/>
          <p:cNvSpPr/>
          <p:nvPr/>
        </p:nvSpPr>
        <p:spPr>
          <a:xfrm>
            <a:off x="1228090" y="3439795"/>
            <a:ext cx="503682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所有样式名称正确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且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页面边距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和页眉页脚参数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设置正确</a:t>
            </a:r>
            <a:endParaRPr lang="en-US" sz="1600" dirty="0"/>
          </a:p>
          <a:p>
            <a:pPr>
              <a:lnSpc>
                <a:spcPct val="130000"/>
              </a:lnSpc>
            </a:pPr>
            <a:endParaRPr lang="zh-CN" altLang="en-US" sz="1600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59" name="Shape 33"/>
          <p:cNvSpPr/>
          <p:nvPr/>
        </p:nvSpPr>
        <p:spPr>
          <a:xfrm>
            <a:off x="605790" y="38252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60" name="Shape 34"/>
          <p:cNvSpPr/>
          <p:nvPr/>
        </p:nvSpPr>
        <p:spPr>
          <a:xfrm>
            <a:off x="789941" y="40030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61" name="Text 35"/>
          <p:cNvSpPr/>
          <p:nvPr/>
        </p:nvSpPr>
        <p:spPr>
          <a:xfrm>
            <a:off x="1228090" y="3977640"/>
            <a:ext cx="5031105" cy="2622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奇数页页眉为相应内容名称和正文中各章序号</a:t>
            </a:r>
            <a:r>
              <a:rPr lang="zh-CN" altLang="en-US" sz="1600" b="1" dirty="0"/>
              <a:t>和名称</a:t>
            </a:r>
            <a:endParaRPr lang="zh-CN" altLang="en-US" sz="1600" b="1" dirty="0"/>
          </a:p>
        </p:txBody>
      </p:sp>
      <p:sp>
        <p:nvSpPr>
          <p:cNvPr id="62" name="Shape 36"/>
          <p:cNvSpPr/>
          <p:nvPr/>
        </p:nvSpPr>
        <p:spPr>
          <a:xfrm>
            <a:off x="605790" y="45364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63" name="Shape 37"/>
          <p:cNvSpPr/>
          <p:nvPr/>
        </p:nvSpPr>
        <p:spPr>
          <a:xfrm>
            <a:off x="789941" y="47142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64" name="Text 38"/>
          <p:cNvSpPr/>
          <p:nvPr/>
        </p:nvSpPr>
        <p:spPr>
          <a:xfrm>
            <a:off x="1228090" y="4688840"/>
            <a:ext cx="6016625" cy="34417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页码格式正确(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封面和版权声明无页码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摘要目录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罗马/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正文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阿拉伯）</a:t>
            </a:r>
            <a:endParaRPr lang="en-US" sz="1600" dirty="0"/>
          </a:p>
        </p:txBody>
      </p:sp>
      <p:sp>
        <p:nvSpPr>
          <p:cNvPr id="65" name="Shape 39"/>
          <p:cNvSpPr/>
          <p:nvPr/>
        </p:nvSpPr>
        <p:spPr>
          <a:xfrm>
            <a:off x="605790" y="52476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66" name="Shape 40"/>
          <p:cNvSpPr/>
          <p:nvPr/>
        </p:nvSpPr>
        <p:spPr>
          <a:xfrm>
            <a:off x="789941" y="54254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67" name="Text 41"/>
          <p:cNvSpPr/>
          <p:nvPr/>
        </p:nvSpPr>
        <p:spPr>
          <a:xfrm>
            <a:off x="1228090" y="5400040"/>
            <a:ext cx="6711950" cy="4368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目录格式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正确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(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章标题黑体小四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/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节标题宋体小四页码用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Times New Roman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altLang="zh-CN" sz="1600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8" name="Shape 42"/>
          <p:cNvSpPr/>
          <p:nvPr/>
        </p:nvSpPr>
        <p:spPr>
          <a:xfrm>
            <a:off x="605790" y="59588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69" name="Shape 43"/>
          <p:cNvSpPr/>
          <p:nvPr/>
        </p:nvSpPr>
        <p:spPr>
          <a:xfrm>
            <a:off x="789941" y="61366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70" name="Text 44"/>
          <p:cNvSpPr/>
          <p:nvPr/>
        </p:nvSpPr>
        <p:spPr>
          <a:xfrm>
            <a:off x="1228090" y="6111240"/>
            <a:ext cx="4067175" cy="492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参考文献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宋体五号行距</a:t>
            </a:r>
            <a:r>
              <a:rPr lang="en-US" altLang="zh-CN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16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磅</a:t>
            </a:r>
            <a:r>
              <a:rPr 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悬挂缩进2字符</a:t>
            </a:r>
            <a:endParaRPr lang="en-US" sz="1600" dirty="0"/>
          </a:p>
        </p:txBody>
      </p:sp>
      <p:sp>
        <p:nvSpPr>
          <p:cNvPr id="71" name="Shape 45"/>
          <p:cNvSpPr/>
          <p:nvPr/>
        </p:nvSpPr>
        <p:spPr>
          <a:xfrm>
            <a:off x="605790" y="6670040"/>
            <a:ext cx="6858000" cy="609600"/>
          </a:xfrm>
          <a:custGeom>
            <a:avLst/>
            <a:gdLst/>
            <a:ahLst/>
            <a:cxnLst/>
            <a:rect l="l" t="t" r="r" b="b"/>
            <a:pathLst>
              <a:path w="6858000" h="609600">
                <a:moveTo>
                  <a:pt x="101602" y="0"/>
                </a:moveTo>
                <a:lnTo>
                  <a:pt x="6756398" y="0"/>
                </a:lnTo>
                <a:cubicBezTo>
                  <a:pt x="6812511" y="0"/>
                  <a:pt x="6858000" y="45489"/>
                  <a:pt x="6858000" y="101602"/>
                </a:cubicBezTo>
                <a:lnTo>
                  <a:pt x="6858000" y="507998"/>
                </a:lnTo>
                <a:cubicBezTo>
                  <a:pt x="6858000" y="564111"/>
                  <a:pt x="6812511" y="609600"/>
                  <a:pt x="6756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8F9FA"/>
          </a:solidFill>
        </p:spPr>
      </p:sp>
      <p:sp>
        <p:nvSpPr>
          <p:cNvPr id="72" name="Shape 46"/>
          <p:cNvSpPr/>
          <p:nvPr/>
        </p:nvSpPr>
        <p:spPr>
          <a:xfrm>
            <a:off x="789941" y="684784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68870" y="105519"/>
                </a:moveTo>
                <a:lnTo>
                  <a:pt x="129183" y="169019"/>
                </a:lnTo>
                <a:cubicBezTo>
                  <a:pt x="127099" y="172343"/>
                  <a:pt x="123527" y="174427"/>
                  <a:pt x="119608" y="174625"/>
                </a:cubicBezTo>
                <a:cubicBezTo>
                  <a:pt x="115689" y="174823"/>
                  <a:pt x="111919" y="173038"/>
                  <a:pt x="109587" y="169863"/>
                </a:cubicBezTo>
                <a:lnTo>
                  <a:pt x="85775" y="138113"/>
                </a:lnTo>
                <a:cubicBezTo>
                  <a:pt x="81806" y="132854"/>
                  <a:pt x="82897" y="125413"/>
                  <a:pt x="88156" y="121444"/>
                </a:cubicBezTo>
                <a:cubicBezTo>
                  <a:pt x="93414" y="117475"/>
                  <a:pt x="100856" y="118566"/>
                  <a:pt x="104825" y="123825"/>
                </a:cubicBezTo>
                <a:lnTo>
                  <a:pt x="118219" y="141684"/>
                </a:lnTo>
                <a:lnTo>
                  <a:pt x="148679" y="92918"/>
                </a:lnTo>
                <a:cubicBezTo>
                  <a:pt x="152152" y="87362"/>
                  <a:pt x="159494" y="85626"/>
                  <a:pt x="165100" y="89148"/>
                </a:cubicBezTo>
                <a:cubicBezTo>
                  <a:pt x="170706" y="92670"/>
                  <a:pt x="172393" y="99963"/>
                  <a:pt x="168870" y="105569"/>
                </a:cubicBezTo>
                <a:close/>
              </a:path>
            </a:pathLst>
          </a:custGeom>
          <a:solidFill>
            <a:srgbClr val="00C950"/>
          </a:solidFill>
        </p:spPr>
      </p:sp>
      <p:sp>
        <p:nvSpPr>
          <p:cNvPr id="73" name="Text 47"/>
          <p:cNvSpPr/>
          <p:nvPr/>
        </p:nvSpPr>
        <p:spPr>
          <a:xfrm>
            <a:off x="1228090" y="6822440"/>
            <a:ext cx="6642100" cy="3384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脚注处序号取消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上标，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宋体小五，</a:t>
            </a:r>
            <a:r>
              <a:rPr lang="zh-CN" altLang="en-US" sz="1600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单倍行距，悬挂缩进 1.5 字符。</a:t>
            </a:r>
            <a:endParaRPr lang="zh-CN" altLang="en-US" sz="1600" dirty="0"/>
          </a:p>
        </p:txBody>
      </p:sp>
      <p:sp>
        <p:nvSpPr>
          <p:cNvPr id="86" name="Shape 31"/>
          <p:cNvSpPr/>
          <p:nvPr/>
        </p:nvSpPr>
        <p:spPr>
          <a:xfrm>
            <a:off x="508000" y="7620000"/>
            <a:ext cx="4940300" cy="1600200"/>
          </a:xfrm>
          <a:custGeom>
            <a:avLst/>
            <a:gdLst/>
            <a:ahLst/>
            <a:cxnLst/>
            <a:rect l="l" t="t" r="r" b="b"/>
            <a:pathLst>
              <a:path w="4940300" h="1600200">
                <a:moveTo>
                  <a:pt x="152403" y="0"/>
                </a:moveTo>
                <a:lnTo>
                  <a:pt x="4787897" y="0"/>
                </a:lnTo>
                <a:cubicBezTo>
                  <a:pt x="4872067" y="0"/>
                  <a:pt x="4940300" y="68233"/>
                  <a:pt x="4940300" y="152403"/>
                </a:cubicBezTo>
                <a:lnTo>
                  <a:pt x="4940300" y="1447797"/>
                </a:lnTo>
                <a:cubicBezTo>
                  <a:pt x="4940300" y="1531967"/>
                  <a:pt x="4872067" y="1600200"/>
                  <a:pt x="4787897" y="1600200"/>
                </a:cubicBezTo>
                <a:lnTo>
                  <a:pt x="152403" y="1600200"/>
                </a:lnTo>
                <a:cubicBezTo>
                  <a:pt x="68233" y="1600200"/>
                  <a:pt x="0" y="1531967"/>
                  <a:pt x="0" y="1447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87" name="Shape 32"/>
          <p:cNvSpPr/>
          <p:nvPr/>
        </p:nvSpPr>
        <p:spPr>
          <a:xfrm>
            <a:off x="2769110" y="78232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57560" y="7665"/>
                </a:moveTo>
                <a:lnTo>
                  <a:pt x="192807" y="117574"/>
                </a:lnTo>
                <a:cubicBezTo>
                  <a:pt x="171152" y="132011"/>
                  <a:pt x="157386" y="155451"/>
                  <a:pt x="155153" y="181049"/>
                </a:cubicBezTo>
                <a:cubicBezTo>
                  <a:pt x="201513" y="190574"/>
                  <a:pt x="238051" y="227112"/>
                  <a:pt x="247650" y="273546"/>
                </a:cubicBezTo>
                <a:cubicBezTo>
                  <a:pt x="273323" y="271314"/>
                  <a:pt x="296689" y="257547"/>
                  <a:pt x="311125" y="235893"/>
                </a:cubicBezTo>
                <a:lnTo>
                  <a:pt x="420960" y="71065"/>
                </a:lnTo>
                <a:cubicBezTo>
                  <a:pt x="425946" y="63550"/>
                  <a:pt x="428625" y="54769"/>
                  <a:pt x="428625" y="45690"/>
                </a:cubicBezTo>
                <a:cubicBezTo>
                  <a:pt x="428625" y="20464"/>
                  <a:pt x="408161" y="0"/>
                  <a:pt x="382935" y="0"/>
                </a:cubicBezTo>
                <a:cubicBezTo>
                  <a:pt x="373931" y="0"/>
                  <a:pt x="365075" y="2679"/>
                  <a:pt x="357560" y="7665"/>
                </a:cubicBezTo>
                <a:close/>
                <a:moveTo>
                  <a:pt x="214313" y="297656"/>
                </a:moveTo>
                <a:cubicBezTo>
                  <a:pt x="214313" y="251594"/>
                  <a:pt x="177031" y="214313"/>
                  <a:pt x="130969" y="214313"/>
                </a:cubicBezTo>
                <a:cubicBezTo>
                  <a:pt x="84906" y="214313"/>
                  <a:pt x="47625" y="251594"/>
                  <a:pt x="47625" y="297656"/>
                </a:cubicBezTo>
                <a:cubicBezTo>
                  <a:pt x="47625" y="300558"/>
                  <a:pt x="47774" y="303461"/>
                  <a:pt x="48071" y="306288"/>
                </a:cubicBezTo>
                <a:cubicBezTo>
                  <a:pt x="49411" y="319311"/>
                  <a:pt x="40481" y="333375"/>
                  <a:pt x="27384" y="333375"/>
                </a:cubicBezTo>
                <a:lnTo>
                  <a:pt x="23812" y="333375"/>
                </a:lnTo>
                <a:cubicBezTo>
                  <a:pt x="10641" y="333375"/>
                  <a:pt x="0" y="344016"/>
                  <a:pt x="0" y="357188"/>
                </a:cubicBezTo>
                <a:cubicBezTo>
                  <a:pt x="0" y="370359"/>
                  <a:pt x="10641" y="381000"/>
                  <a:pt x="23812" y="381000"/>
                </a:cubicBezTo>
                <a:lnTo>
                  <a:pt x="130969" y="381000"/>
                </a:lnTo>
                <a:cubicBezTo>
                  <a:pt x="177031" y="381000"/>
                  <a:pt x="214313" y="343719"/>
                  <a:pt x="214313" y="297656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88" name="Text 33"/>
          <p:cNvSpPr/>
          <p:nvPr/>
        </p:nvSpPr>
        <p:spPr>
          <a:xfrm>
            <a:off x="654050" y="8305800"/>
            <a:ext cx="4648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规范化样式应用</a:t>
            </a:r>
            <a:endParaRPr lang="en-US" sz="1600" dirty="0"/>
          </a:p>
        </p:txBody>
      </p:sp>
      <p:sp>
        <p:nvSpPr>
          <p:cNvPr id="89" name="Text 34"/>
          <p:cNvSpPr/>
          <p:nvPr/>
        </p:nvSpPr>
        <p:spPr>
          <a:xfrm>
            <a:off x="660400" y="8712200"/>
            <a:ext cx="4635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建立统一的样式体系</a:t>
            </a:r>
            <a:endParaRPr lang="en-US" sz="1600" dirty="0"/>
          </a:p>
        </p:txBody>
      </p:sp>
      <p:sp>
        <p:nvSpPr>
          <p:cNvPr id="90" name="Shape 35"/>
          <p:cNvSpPr/>
          <p:nvPr/>
        </p:nvSpPr>
        <p:spPr>
          <a:xfrm>
            <a:off x="5655696" y="7620000"/>
            <a:ext cx="4940300" cy="1600200"/>
          </a:xfrm>
          <a:custGeom>
            <a:avLst/>
            <a:gdLst/>
            <a:ahLst/>
            <a:cxnLst/>
            <a:rect l="l" t="t" r="r" b="b"/>
            <a:pathLst>
              <a:path w="4940300" h="1600200">
                <a:moveTo>
                  <a:pt x="152403" y="0"/>
                </a:moveTo>
                <a:lnTo>
                  <a:pt x="4787897" y="0"/>
                </a:lnTo>
                <a:cubicBezTo>
                  <a:pt x="4872067" y="0"/>
                  <a:pt x="4940300" y="68233"/>
                  <a:pt x="4940300" y="152403"/>
                </a:cubicBezTo>
                <a:lnTo>
                  <a:pt x="4940300" y="1447797"/>
                </a:lnTo>
                <a:cubicBezTo>
                  <a:pt x="4940300" y="1531967"/>
                  <a:pt x="4872067" y="1600200"/>
                  <a:pt x="4787897" y="1600200"/>
                </a:cubicBezTo>
                <a:lnTo>
                  <a:pt x="152403" y="1600200"/>
                </a:lnTo>
                <a:cubicBezTo>
                  <a:pt x="68233" y="1600200"/>
                  <a:pt x="0" y="1531967"/>
                  <a:pt x="0" y="1447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91" name="Shape 36"/>
          <p:cNvSpPr/>
          <p:nvPr/>
        </p:nvSpPr>
        <p:spPr>
          <a:xfrm>
            <a:off x="7940618" y="782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42875" y="190500"/>
                </a:moveTo>
                <a:lnTo>
                  <a:pt x="113481" y="219894"/>
                </a:lnTo>
                <a:cubicBezTo>
                  <a:pt x="104105" y="216247"/>
                  <a:pt x="93985" y="214313"/>
                  <a:pt x="83344" y="214313"/>
                </a:cubicBezTo>
                <a:cubicBezTo>
                  <a:pt x="37281" y="214313"/>
                  <a:pt x="0" y="251594"/>
                  <a:pt x="0" y="297656"/>
                </a:cubicBezTo>
                <a:cubicBezTo>
                  <a:pt x="0" y="343719"/>
                  <a:pt x="37281" y="381000"/>
                  <a:pt x="83344" y="381000"/>
                </a:cubicBezTo>
                <a:cubicBezTo>
                  <a:pt x="129406" y="381000"/>
                  <a:pt x="166688" y="343719"/>
                  <a:pt x="166688" y="297656"/>
                </a:cubicBezTo>
                <a:cubicBezTo>
                  <a:pt x="166688" y="287015"/>
                  <a:pt x="164678" y="276895"/>
                  <a:pt x="161106" y="267519"/>
                </a:cubicBezTo>
                <a:lnTo>
                  <a:pt x="371475" y="57150"/>
                </a:lnTo>
                <a:cubicBezTo>
                  <a:pt x="376758" y="51867"/>
                  <a:pt x="376758" y="43383"/>
                  <a:pt x="371475" y="38100"/>
                </a:cubicBezTo>
                <a:cubicBezTo>
                  <a:pt x="350416" y="17041"/>
                  <a:pt x="316334" y="17041"/>
                  <a:pt x="295275" y="38100"/>
                </a:cubicBezTo>
                <a:lnTo>
                  <a:pt x="190500" y="142875"/>
                </a:lnTo>
                <a:lnTo>
                  <a:pt x="161106" y="113481"/>
                </a:lnTo>
                <a:cubicBezTo>
                  <a:pt x="164753" y="104105"/>
                  <a:pt x="166688" y="93985"/>
                  <a:pt x="166688" y="83344"/>
                </a:cubicBezTo>
                <a:cubicBezTo>
                  <a:pt x="166688" y="37281"/>
                  <a:pt x="129406" y="0"/>
                  <a:pt x="83344" y="0"/>
                </a:cubicBezTo>
                <a:cubicBezTo>
                  <a:pt x="37281" y="0"/>
                  <a:pt x="0" y="37281"/>
                  <a:pt x="0" y="83344"/>
                </a:cubicBezTo>
                <a:cubicBezTo>
                  <a:pt x="0" y="129406"/>
                  <a:pt x="37281" y="166688"/>
                  <a:pt x="83344" y="166688"/>
                </a:cubicBezTo>
                <a:cubicBezTo>
                  <a:pt x="93985" y="166688"/>
                  <a:pt x="104105" y="164678"/>
                  <a:pt x="113481" y="161106"/>
                </a:cubicBezTo>
                <a:lnTo>
                  <a:pt x="142875" y="190500"/>
                </a:lnTo>
                <a:close/>
                <a:moveTo>
                  <a:pt x="215726" y="263351"/>
                </a:moveTo>
                <a:lnTo>
                  <a:pt x="295275" y="342900"/>
                </a:lnTo>
                <a:cubicBezTo>
                  <a:pt x="316334" y="363959"/>
                  <a:pt x="350416" y="363959"/>
                  <a:pt x="371475" y="342900"/>
                </a:cubicBezTo>
                <a:cubicBezTo>
                  <a:pt x="376758" y="337617"/>
                  <a:pt x="376758" y="329133"/>
                  <a:pt x="371475" y="323850"/>
                </a:cubicBezTo>
                <a:lnTo>
                  <a:pt x="263351" y="215726"/>
                </a:lnTo>
                <a:lnTo>
                  <a:pt x="215726" y="263351"/>
                </a:lnTo>
                <a:close/>
                <a:moveTo>
                  <a:pt x="47625" y="83344"/>
                </a:moveTo>
                <a:cubicBezTo>
                  <a:pt x="47625" y="63630"/>
                  <a:pt x="63630" y="47625"/>
                  <a:pt x="83344" y="47625"/>
                </a:cubicBezTo>
                <a:cubicBezTo>
                  <a:pt x="103057" y="47625"/>
                  <a:pt x="119063" y="63630"/>
                  <a:pt x="119063" y="83344"/>
                </a:cubicBezTo>
                <a:cubicBezTo>
                  <a:pt x="119063" y="103057"/>
                  <a:pt x="103057" y="119063"/>
                  <a:pt x="83344" y="119063"/>
                </a:cubicBezTo>
                <a:cubicBezTo>
                  <a:pt x="63630" y="119063"/>
                  <a:pt x="47625" y="103057"/>
                  <a:pt x="47625" y="83344"/>
                </a:cubicBezTo>
                <a:close/>
                <a:moveTo>
                  <a:pt x="83344" y="261938"/>
                </a:moveTo>
                <a:cubicBezTo>
                  <a:pt x="103057" y="261938"/>
                  <a:pt x="119063" y="277943"/>
                  <a:pt x="119063" y="297656"/>
                </a:cubicBezTo>
                <a:cubicBezTo>
                  <a:pt x="119063" y="317370"/>
                  <a:pt x="103057" y="333375"/>
                  <a:pt x="83344" y="333375"/>
                </a:cubicBezTo>
                <a:cubicBezTo>
                  <a:pt x="63630" y="333375"/>
                  <a:pt x="47625" y="317370"/>
                  <a:pt x="47625" y="297656"/>
                </a:cubicBezTo>
                <a:cubicBezTo>
                  <a:pt x="47625" y="277943"/>
                  <a:pt x="63630" y="261938"/>
                  <a:pt x="83344" y="261938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92" name="Text 37"/>
          <p:cNvSpPr/>
          <p:nvPr/>
        </p:nvSpPr>
        <p:spPr>
          <a:xfrm>
            <a:off x="5801746" y="8305800"/>
            <a:ext cx="4648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分节管理</a:t>
            </a:r>
            <a:endParaRPr lang="en-US" sz="1600" dirty="0"/>
          </a:p>
        </p:txBody>
      </p:sp>
      <p:sp>
        <p:nvSpPr>
          <p:cNvPr id="93" name="Text 38"/>
          <p:cNvSpPr/>
          <p:nvPr/>
        </p:nvSpPr>
        <p:spPr>
          <a:xfrm>
            <a:off x="5808096" y="8712200"/>
            <a:ext cx="4635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精确控制页眉页脚</a:t>
            </a:r>
            <a:endParaRPr lang="en-US" sz="1600" dirty="0"/>
          </a:p>
        </p:txBody>
      </p:sp>
      <p:sp>
        <p:nvSpPr>
          <p:cNvPr id="94" name="Shape 39"/>
          <p:cNvSpPr/>
          <p:nvPr/>
        </p:nvSpPr>
        <p:spPr>
          <a:xfrm>
            <a:off x="10803448" y="7620000"/>
            <a:ext cx="4940300" cy="1600200"/>
          </a:xfrm>
          <a:custGeom>
            <a:avLst/>
            <a:gdLst/>
            <a:ahLst/>
            <a:cxnLst/>
            <a:rect l="l" t="t" r="r" b="b"/>
            <a:pathLst>
              <a:path w="4940300" h="1600200">
                <a:moveTo>
                  <a:pt x="152403" y="0"/>
                </a:moveTo>
                <a:lnTo>
                  <a:pt x="4787897" y="0"/>
                </a:lnTo>
                <a:cubicBezTo>
                  <a:pt x="4872067" y="0"/>
                  <a:pt x="4940300" y="68233"/>
                  <a:pt x="4940300" y="152403"/>
                </a:cubicBezTo>
                <a:lnTo>
                  <a:pt x="4940300" y="1447797"/>
                </a:lnTo>
                <a:cubicBezTo>
                  <a:pt x="4940300" y="1531967"/>
                  <a:pt x="4872067" y="1600200"/>
                  <a:pt x="4787897" y="1600200"/>
                </a:cubicBezTo>
                <a:lnTo>
                  <a:pt x="152403" y="1600200"/>
                </a:lnTo>
                <a:cubicBezTo>
                  <a:pt x="68233" y="1600200"/>
                  <a:pt x="0" y="1531967"/>
                  <a:pt x="0" y="1447797"/>
                </a:cubicBezTo>
                <a:lnTo>
                  <a:pt x="0" y="152403"/>
                </a:lnTo>
                <a:cubicBezTo>
                  <a:pt x="0" y="68290"/>
                  <a:pt x="68290" y="0"/>
                  <a:pt x="152403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95" name="Shape 40"/>
          <p:cNvSpPr/>
          <p:nvPr/>
        </p:nvSpPr>
        <p:spPr>
          <a:xfrm>
            <a:off x="13088372" y="782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96540" y="9079"/>
                </a:moveTo>
                <a:lnTo>
                  <a:pt x="230907" y="74712"/>
                </a:lnTo>
                <a:lnTo>
                  <a:pt x="306288" y="150093"/>
                </a:lnTo>
                <a:lnTo>
                  <a:pt x="371921" y="84460"/>
                </a:lnTo>
                <a:cubicBezTo>
                  <a:pt x="377726" y="78581"/>
                  <a:pt x="381000" y="70693"/>
                  <a:pt x="381000" y="62508"/>
                </a:cubicBezTo>
                <a:cubicBezTo>
                  <a:pt x="381000" y="54322"/>
                  <a:pt x="377726" y="46434"/>
                  <a:pt x="371921" y="40556"/>
                </a:cubicBezTo>
                <a:lnTo>
                  <a:pt x="340444" y="9079"/>
                </a:lnTo>
                <a:cubicBezTo>
                  <a:pt x="334566" y="3274"/>
                  <a:pt x="326678" y="0"/>
                  <a:pt x="318492" y="0"/>
                </a:cubicBezTo>
                <a:cubicBezTo>
                  <a:pt x="310307" y="0"/>
                  <a:pt x="302419" y="3274"/>
                  <a:pt x="296540" y="9079"/>
                </a:cubicBezTo>
                <a:close/>
                <a:moveTo>
                  <a:pt x="205680" y="99938"/>
                </a:moveTo>
                <a:lnTo>
                  <a:pt x="9079" y="296540"/>
                </a:lnTo>
                <a:cubicBezTo>
                  <a:pt x="3274" y="302419"/>
                  <a:pt x="0" y="310307"/>
                  <a:pt x="0" y="318492"/>
                </a:cubicBezTo>
                <a:cubicBezTo>
                  <a:pt x="0" y="326678"/>
                  <a:pt x="3274" y="334566"/>
                  <a:pt x="9079" y="340444"/>
                </a:cubicBezTo>
                <a:lnTo>
                  <a:pt x="40556" y="371921"/>
                </a:lnTo>
                <a:cubicBezTo>
                  <a:pt x="46434" y="377726"/>
                  <a:pt x="54322" y="381000"/>
                  <a:pt x="62508" y="381000"/>
                </a:cubicBezTo>
                <a:cubicBezTo>
                  <a:pt x="70693" y="381000"/>
                  <a:pt x="78581" y="377726"/>
                  <a:pt x="84460" y="371921"/>
                </a:cubicBezTo>
                <a:lnTo>
                  <a:pt x="281062" y="175320"/>
                </a:lnTo>
                <a:lnTo>
                  <a:pt x="205680" y="99938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96" name="Text 41"/>
          <p:cNvSpPr/>
          <p:nvPr/>
        </p:nvSpPr>
        <p:spPr>
          <a:xfrm>
            <a:off x="10949498" y="8305800"/>
            <a:ext cx="4648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域自动化</a:t>
            </a:r>
            <a:endParaRPr lang="en-US" sz="1600" dirty="0"/>
          </a:p>
        </p:txBody>
      </p:sp>
      <p:sp>
        <p:nvSpPr>
          <p:cNvPr id="97" name="Text 42"/>
          <p:cNvSpPr/>
          <p:nvPr/>
        </p:nvSpPr>
        <p:spPr>
          <a:xfrm>
            <a:off x="10955848" y="8712200"/>
            <a:ext cx="4635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F8F9FA">
                    <a:alpha val="80000"/>
                  </a:srgbClr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实现智能页眉系统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366183" y="243840"/>
            <a:ext cx="15483840" cy="1097280"/>
          </a:xfrm>
          <a:prstGeom prst="roundRect">
            <a:avLst>
              <a:gd name="adj" fmla="val 8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488315" y="426720"/>
            <a:ext cx="15484475" cy="731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8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altLang="zh-CN" sz="3735">
                <a:solidFill>
                  <a:srgbClr val="FFFF00"/>
                </a:solidFill>
              </a:rPr>
              <a:t>Word/WPS 论文模板</a:t>
            </a:r>
            <a:r>
              <a:rPr lang="zh-CN" sz="3735">
                <a:solidFill>
                  <a:srgbClr val="FFFF00"/>
                </a:solidFill>
              </a:rPr>
              <a:t>使用和</a:t>
            </a:r>
            <a:r>
              <a:rPr altLang="zh-CN" sz="3735">
                <a:solidFill>
                  <a:srgbClr val="FFFF00"/>
                </a:solidFill>
              </a:rPr>
              <a:t>制作 · 三大核心节点</a:t>
            </a:r>
            <a:r>
              <a:rPr lang="zh-CN" sz="3735">
                <a:solidFill>
                  <a:srgbClr val="FFFF00"/>
                </a:solidFill>
              </a:rPr>
              <a:t>（后页</a:t>
            </a:r>
            <a:r>
              <a:rPr lang="en-US" altLang="zh-CN" sz="3735">
                <a:solidFill>
                  <a:srgbClr val="FFFF00"/>
                </a:solidFill>
              </a:rPr>
              <a:t>PPT</a:t>
            </a:r>
            <a:r>
              <a:rPr lang="zh-CN" altLang="en-US" sz="3735">
                <a:solidFill>
                  <a:srgbClr val="FFFF00"/>
                </a:solidFill>
              </a:rPr>
              <a:t>讲具体</a:t>
            </a:r>
            <a:r>
              <a:rPr lang="zh-CN" altLang="en-US" sz="3735">
                <a:solidFill>
                  <a:srgbClr val="FFFF00"/>
                </a:solidFill>
              </a:rPr>
              <a:t>操作）</a:t>
            </a:r>
            <a:endParaRPr lang="zh-CN" altLang="en-US" sz="3735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183" y="1584960"/>
            <a:ext cx="4876800" cy="7071360"/>
          </a:xfrm>
          <a:prstGeom prst="roundRect">
            <a:avLst>
              <a:gd name="adj" fmla="val 8000"/>
            </a:avLst>
          </a:prstGeom>
          <a:solidFill>
            <a:srgbClr val="E8F0F8"/>
          </a:solidFill>
          <a:ln w="12700">
            <a:solidFill>
              <a:srgbClr val="2E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" name="Rounded Rectangle 4"/>
          <p:cNvSpPr/>
          <p:nvPr/>
        </p:nvSpPr>
        <p:spPr>
          <a:xfrm>
            <a:off x="488103" y="1767840"/>
            <a:ext cx="4632960" cy="731520"/>
          </a:xfrm>
          <a:prstGeom prst="roundRect">
            <a:avLst>
              <a:gd name="adj" fmla="val 8000"/>
            </a:avLst>
          </a:prstGeom>
          <a:solidFill>
            <a:srgbClr val="2E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" name="Rectangle 5"/>
          <p:cNvSpPr/>
          <p:nvPr/>
        </p:nvSpPr>
        <p:spPr>
          <a:xfrm>
            <a:off x="488103" y="1853184"/>
            <a:ext cx="463296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0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altLang="zh-CN" sz="2665">
                <a:solidFill>
                  <a:schemeClr val="bg2"/>
                </a:solidFill>
              </a:rPr>
              <a:t>① 样式创建</a:t>
            </a:r>
            <a:endParaRPr altLang="zh-CN" sz="2665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023" y="268224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核心操作</a:t>
            </a:r>
            <a:endParaRPr altLang="zh-CN" sz="1865"/>
          </a:p>
        </p:txBody>
      </p:sp>
      <p:sp>
        <p:nvSpPr>
          <p:cNvPr id="8" name="Rectangle 7"/>
          <p:cNvSpPr/>
          <p:nvPr/>
        </p:nvSpPr>
        <p:spPr>
          <a:xfrm>
            <a:off x="610023" y="304571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修改Word/WPS内置样式</a:t>
            </a:r>
            <a:endParaRPr altLang="zh-CN" sz="1735"/>
          </a:p>
        </p:txBody>
      </p:sp>
      <p:sp>
        <p:nvSpPr>
          <p:cNvPr id="9" name="Rectangle 8"/>
          <p:cNvSpPr/>
          <p:nvPr/>
        </p:nvSpPr>
        <p:spPr>
          <a:xfrm>
            <a:off x="3233208" y="3072003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「标题1/2/3/4」</a:t>
            </a:r>
            <a:endParaRPr altLang="zh-CN" sz="1600"/>
          </a:p>
        </p:txBody>
      </p:sp>
      <p:sp>
        <p:nvSpPr>
          <p:cNvPr id="10" name="Rectangle 9"/>
          <p:cNvSpPr/>
          <p:nvPr/>
        </p:nvSpPr>
        <p:spPr>
          <a:xfrm>
            <a:off x="623570" y="3443605"/>
            <a:ext cx="4389120" cy="2340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lang="zh-CN" altLang="en-US" sz="1735"/>
              <a:t>根据指南对章</a:t>
            </a:r>
            <a:r>
              <a:rPr lang="zh-CN" altLang="en-US" sz="1735">
                <a:sym typeface="+mn-ea"/>
              </a:rPr>
              <a:t>节</a:t>
            </a:r>
            <a:r>
              <a:rPr lang="zh-CN" altLang="en-US" sz="1735"/>
              <a:t>标题的要求调整</a:t>
            </a:r>
            <a:r>
              <a:rPr lang="en-US" altLang="zh-CN" sz="1735"/>
              <a:t>Word</a:t>
            </a:r>
            <a:r>
              <a:rPr lang="zh-CN" altLang="en-US" sz="1735"/>
              <a:t>或</a:t>
            </a:r>
            <a:r>
              <a:rPr lang="en-US" altLang="zh-CN" sz="1735"/>
              <a:t>WPS</a:t>
            </a:r>
            <a:r>
              <a:rPr lang="zh-CN" altLang="en-US" sz="1735"/>
              <a:t>中</a:t>
            </a:r>
            <a:r>
              <a:rPr altLang="zh-CN" sz="1735">
                <a:sym typeface="+mn-ea"/>
              </a:rPr>
              <a:t>标题1/2/3/4</a:t>
            </a:r>
            <a:r>
              <a:rPr lang="zh-CN" altLang="en-US" sz="1735"/>
              <a:t>样式的字体和段落格式</a:t>
            </a:r>
            <a:r>
              <a:rPr altLang="zh-CN" sz="1735"/>
              <a:t>，</a:t>
            </a:r>
            <a:r>
              <a:rPr lang="zh-CN" altLang="en-US" sz="1735"/>
              <a:t>并应用于章</a:t>
            </a:r>
            <a:r>
              <a:rPr lang="zh-CN" altLang="en-US" sz="1735"/>
              <a:t>节标题。</a:t>
            </a:r>
            <a:endParaRPr lang="zh-CN" altLang="en-US" sz="1735"/>
          </a:p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endParaRPr altLang="zh-CN" sz="1735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>
                <a:sym typeface="+mn-ea"/>
              </a:rPr>
              <a:t>•</a:t>
            </a:r>
            <a:r>
              <a:rPr altLang="zh-CN" sz="1735"/>
              <a:t>根据指南要求设置新</a:t>
            </a:r>
            <a:r>
              <a:rPr lang="zh-CN" sz="1735"/>
              <a:t>建</a:t>
            </a:r>
            <a:r>
              <a:rPr altLang="zh-CN" sz="1735"/>
              <a:t>段落文字、参考文献和脚注</a:t>
            </a:r>
            <a:r>
              <a:rPr lang="zh-CN" sz="1735"/>
              <a:t>等特殊</a:t>
            </a:r>
            <a:r>
              <a:rPr altLang="zh-CN" sz="1735"/>
              <a:t>样式的字体段落格式。</a:t>
            </a:r>
            <a:endParaRPr altLang="zh-CN" sz="1735"/>
          </a:p>
          <a:p>
            <a:pPr algn="l">
              <a:buClrTx/>
              <a:buSzTx/>
              <a:buFontTx/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endParaRPr altLang="zh-CN" sz="1735"/>
          </a:p>
          <a:p>
            <a:pPr algn="l">
              <a:buClrTx/>
              <a:buSzTx/>
              <a:buFontTx/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>
                <a:sym typeface="+mn-ea"/>
              </a:rPr>
              <a:t>•</a:t>
            </a:r>
            <a:r>
              <a:rPr lang="zh-CN" sz="1735">
                <a:sym typeface="+mn-ea"/>
              </a:rPr>
              <a:t>根据指南要求调整页眉页脚样式的字体段落</a:t>
            </a:r>
            <a:r>
              <a:rPr lang="zh-CN" sz="1735">
                <a:sym typeface="+mn-ea"/>
              </a:rPr>
              <a:t>格式。</a:t>
            </a:r>
            <a:endParaRPr lang="zh-CN" sz="1735">
              <a:sym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943" y="6074537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关键要点</a:t>
            </a:r>
            <a:endParaRPr altLang="zh-CN" sz="1865"/>
          </a:p>
        </p:txBody>
      </p:sp>
      <p:sp>
        <p:nvSpPr>
          <p:cNvPr id="15" name="Rectangle 14"/>
          <p:cNvSpPr/>
          <p:nvPr/>
        </p:nvSpPr>
        <p:spPr>
          <a:xfrm>
            <a:off x="610023" y="6500876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所有章标题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与和章平级标题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必须</a:t>
            </a:r>
            <a:endParaRPr altLang="zh-CN" sz="1735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358" y="688086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  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应用「标题1」样式</a:t>
            </a:r>
            <a:endParaRPr altLang="zh-CN" sz="1735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3358" y="725195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</a:t>
            </a:r>
            <a:r>
              <a:rPr altLang="zh-CN" sz="1600">
                <a:solidFill>
                  <a:srgbClr val="FF0000"/>
                </a:solidFill>
                <a:highlight>
                  <a:srgbClr val="FFFF00"/>
                </a:highlight>
              </a:rPr>
              <a:t>（摘要、目录、A</a:t>
            </a:r>
            <a:r>
              <a:rPr lang="en-US" sz="1600">
                <a:solidFill>
                  <a:srgbClr val="FF0000"/>
                </a:solidFill>
                <a:highlight>
                  <a:srgbClr val="FFFF00"/>
                </a:highlight>
              </a:rPr>
              <a:t>BSTRACT</a:t>
            </a:r>
            <a:r>
              <a:rPr altLang="zh-CN" sz="1600">
                <a:solidFill>
                  <a:srgbClr val="FF0000"/>
                </a:solidFill>
                <a:highlight>
                  <a:srgbClr val="FFFF00"/>
                </a:highlight>
              </a:rPr>
              <a:t>、</a:t>
            </a:r>
            <a:endParaRPr altLang="zh-CN" sz="16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023" y="7570343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</a:t>
            </a:r>
            <a:r>
              <a:rPr altLang="zh-CN" sz="1600">
                <a:solidFill>
                  <a:srgbClr val="FF0000"/>
                </a:solidFill>
                <a:highlight>
                  <a:srgbClr val="FFFF00"/>
                </a:highlight>
              </a:rPr>
              <a:t>第X章、参考文献</a:t>
            </a:r>
            <a:r>
              <a:rPr lang="zh-CN" sz="1600">
                <a:solidFill>
                  <a:srgbClr val="FF0000"/>
                </a:solidFill>
                <a:highlight>
                  <a:srgbClr val="FFFF00"/>
                </a:highlight>
              </a:rPr>
              <a:t>、致谢、附录</a:t>
            </a:r>
            <a:r>
              <a:rPr altLang="zh-CN" sz="1600">
                <a:solidFill>
                  <a:srgbClr val="FF0000"/>
                </a:solidFill>
                <a:highlight>
                  <a:srgbClr val="FFFF00"/>
                </a:highlight>
              </a:rPr>
              <a:t>等）</a:t>
            </a:r>
            <a:endParaRPr altLang="zh-CN" sz="16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25863" y="1584960"/>
            <a:ext cx="4876800" cy="7071360"/>
          </a:xfrm>
          <a:prstGeom prst="roundRect">
            <a:avLst>
              <a:gd name="adj" fmla="val 8000"/>
            </a:avLst>
          </a:prstGeom>
          <a:solidFill>
            <a:srgbClr val="E8F0F8"/>
          </a:solidFill>
          <a:ln w="12700">
            <a:solidFill>
              <a:srgbClr val="2E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" name="Rounded Rectangle 19"/>
          <p:cNvSpPr/>
          <p:nvPr/>
        </p:nvSpPr>
        <p:spPr>
          <a:xfrm>
            <a:off x="5547783" y="1767840"/>
            <a:ext cx="4632960" cy="731520"/>
          </a:xfrm>
          <a:prstGeom prst="roundRect">
            <a:avLst>
              <a:gd name="adj" fmla="val 8000"/>
            </a:avLst>
          </a:prstGeom>
          <a:solidFill>
            <a:srgbClr val="2E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" name="Rectangle 20"/>
          <p:cNvSpPr/>
          <p:nvPr/>
        </p:nvSpPr>
        <p:spPr>
          <a:xfrm>
            <a:off x="5547783" y="1853184"/>
            <a:ext cx="463296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0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altLang="zh-CN" sz="2665">
                <a:solidFill>
                  <a:schemeClr val="bg2"/>
                </a:solidFill>
              </a:rPr>
              <a:t>② 目录自动生成</a:t>
            </a:r>
            <a:endParaRPr altLang="zh-CN" sz="2665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9703" y="268224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核心操作</a:t>
            </a:r>
            <a:endParaRPr altLang="zh-CN" sz="1865"/>
          </a:p>
        </p:txBody>
      </p:sp>
      <p:sp>
        <p:nvSpPr>
          <p:cNvPr id="23" name="Rectangle 22"/>
          <p:cNvSpPr/>
          <p:nvPr/>
        </p:nvSpPr>
        <p:spPr>
          <a:xfrm>
            <a:off x="5669703" y="307238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</a:t>
            </a:r>
            <a:r>
              <a:rPr altLang="zh-CN" sz="1735">
                <a:solidFill>
                  <a:srgbClr val="FF0000"/>
                </a:solidFill>
              </a:rPr>
              <a:t>先设置「目录」样式</a:t>
            </a:r>
            <a:endParaRPr altLang="zh-CN" sz="1735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9703" y="346252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</a:t>
            </a:r>
            <a:r>
              <a:rPr altLang="zh-CN" sz="1600">
                <a:solidFill>
                  <a:srgbClr val="FF0000"/>
                </a:solidFill>
              </a:rPr>
              <a:t>（</a:t>
            </a:r>
            <a:r>
              <a:rPr lang="zh-CN" sz="1600">
                <a:solidFill>
                  <a:srgbClr val="FF0000"/>
                </a:solidFill>
              </a:rPr>
              <a:t>目录</a:t>
            </a:r>
            <a:r>
              <a:rPr altLang="zh-CN" sz="1600">
                <a:solidFill>
                  <a:srgbClr val="FF0000"/>
                </a:solidFill>
                <a:sym typeface="+mn-ea"/>
              </a:rPr>
              <a:t>1/2/3</a:t>
            </a:r>
            <a:r>
              <a:rPr lang="zh-CN" sz="1600">
                <a:solidFill>
                  <a:srgbClr val="FF0000"/>
                </a:solidFill>
                <a:sym typeface="+mn-ea"/>
              </a:rPr>
              <a:t>或</a:t>
            </a:r>
            <a:r>
              <a:rPr altLang="zh-CN" sz="1600">
                <a:solidFill>
                  <a:srgbClr val="FF0000"/>
                </a:solidFill>
              </a:rPr>
              <a:t>TOC 1/2/3）</a:t>
            </a:r>
            <a:endParaRPr altLang="zh-CN" sz="160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7783" y="4279392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</a:t>
            </a:r>
            <a:r>
              <a:rPr lang="zh-CN" altLang="en-US" sz="1735">
                <a:solidFill>
                  <a:srgbClr val="FF0000"/>
                </a:solidFill>
                <a:highlight>
                  <a:srgbClr val="FFFF00"/>
                </a:highlight>
              </a:rPr>
              <a:t>可根据指南要求设置目录1(章标题)、目录2(一级节标题)和目录3(二级节标题)的样式</a:t>
            </a:r>
            <a:r>
              <a:rPr lang="zh-CN" altLang="en-US" sz="1735"/>
              <a:t>(字体西文选</a:t>
            </a:r>
            <a:r>
              <a:rPr lang="en-US" altLang="zh-CN" sz="1735"/>
              <a:t>Times New Roman)，</a:t>
            </a:r>
            <a:r>
              <a:rPr lang="zh-CN" altLang="en-US" sz="1735"/>
              <a:t>自动生成或更新目录后，删除前边三项即可。</a:t>
            </a:r>
            <a:endParaRPr lang="zh-CN" altLang="en-US" sz="1735"/>
          </a:p>
        </p:txBody>
      </p:sp>
      <p:sp>
        <p:nvSpPr>
          <p:cNvPr id="28" name="Rectangle 27"/>
          <p:cNvSpPr/>
          <p:nvPr/>
        </p:nvSpPr>
        <p:spPr>
          <a:xfrm>
            <a:off x="5669703" y="541324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关键要点</a:t>
            </a:r>
            <a:endParaRPr altLang="zh-CN" sz="1865"/>
          </a:p>
        </p:txBody>
      </p:sp>
      <p:sp>
        <p:nvSpPr>
          <p:cNvPr id="29" name="Rectangle 28"/>
          <p:cNvSpPr/>
          <p:nvPr/>
        </p:nvSpPr>
        <p:spPr>
          <a:xfrm>
            <a:off x="5669703" y="5803392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样式设好后</a:t>
            </a:r>
            <a:endParaRPr altLang="zh-CN" sz="1735"/>
          </a:p>
        </p:txBody>
      </p:sp>
      <p:sp>
        <p:nvSpPr>
          <p:cNvPr id="30" name="Rectangle 29"/>
          <p:cNvSpPr/>
          <p:nvPr/>
        </p:nvSpPr>
        <p:spPr>
          <a:xfrm>
            <a:off x="5669703" y="6193536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  「引用」→「目录」</a:t>
            </a:r>
            <a:endParaRPr altLang="zh-CN" sz="1735"/>
          </a:p>
        </p:txBody>
      </p:sp>
      <p:sp>
        <p:nvSpPr>
          <p:cNvPr id="31" name="Rectangle 30"/>
          <p:cNvSpPr/>
          <p:nvPr/>
        </p:nvSpPr>
        <p:spPr>
          <a:xfrm>
            <a:off x="5669703" y="658368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  →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「自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定义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目录」</a:t>
            </a:r>
            <a:endParaRPr altLang="zh-CN" sz="1735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9703" y="697382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后续修改标题后</a:t>
            </a:r>
            <a:endParaRPr altLang="zh-CN" sz="1735"/>
          </a:p>
        </p:txBody>
      </p:sp>
      <p:sp>
        <p:nvSpPr>
          <p:cNvPr id="33" name="Rectangle 32"/>
          <p:cNvSpPr/>
          <p:nvPr/>
        </p:nvSpPr>
        <p:spPr>
          <a:xfrm>
            <a:off x="5669703" y="736396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  右键「更新域」即可</a:t>
            </a:r>
            <a:endParaRPr altLang="zh-CN" sz="1735"/>
          </a:p>
        </p:txBody>
      </p:sp>
      <p:sp>
        <p:nvSpPr>
          <p:cNvPr id="34" name="Rectangle 33"/>
          <p:cNvSpPr/>
          <p:nvPr/>
        </p:nvSpPr>
        <p:spPr>
          <a:xfrm>
            <a:off x="5669703" y="7754112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735"/>
              <a:t>• 样式预设 = 一劳永逸</a:t>
            </a:r>
            <a:endParaRPr altLang="zh-CN" sz="1735"/>
          </a:p>
        </p:txBody>
      </p:sp>
      <p:sp>
        <p:nvSpPr>
          <p:cNvPr id="35" name="Rounded Rectangle 34"/>
          <p:cNvSpPr/>
          <p:nvPr/>
        </p:nvSpPr>
        <p:spPr>
          <a:xfrm>
            <a:off x="10485755" y="1584960"/>
            <a:ext cx="5506085" cy="7071360"/>
          </a:xfrm>
          <a:prstGeom prst="roundRect">
            <a:avLst>
              <a:gd name="adj" fmla="val 8000"/>
            </a:avLst>
          </a:prstGeom>
          <a:solidFill>
            <a:srgbClr val="E8F0F8"/>
          </a:solidFill>
          <a:ln w="12700">
            <a:solidFill>
              <a:srgbClr val="2E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6" name="Rounded Rectangle 35"/>
          <p:cNvSpPr/>
          <p:nvPr/>
        </p:nvSpPr>
        <p:spPr>
          <a:xfrm>
            <a:off x="10607463" y="1767840"/>
            <a:ext cx="4632960" cy="731520"/>
          </a:xfrm>
          <a:prstGeom prst="roundRect">
            <a:avLst>
              <a:gd name="adj" fmla="val 8000"/>
            </a:avLst>
          </a:prstGeom>
          <a:solidFill>
            <a:srgbClr val="2E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7" name="Rectangle 36"/>
          <p:cNvSpPr/>
          <p:nvPr/>
        </p:nvSpPr>
        <p:spPr>
          <a:xfrm>
            <a:off x="10607463" y="1853184"/>
            <a:ext cx="463296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2000" b="1">
                <a:solidFill>
                  <a:srgbClr val="FFFFFF"/>
                </a:solidFill>
                <a:latin typeface="微软雅黑" panose="020B0503020204020204" charset="-122"/>
              </a:defRPr>
            </a:pPr>
            <a:r>
              <a:rPr altLang="zh-CN" sz="2665">
                <a:solidFill>
                  <a:schemeClr val="bg2"/>
                </a:solidFill>
              </a:rPr>
              <a:t>③ 页眉页码控制</a:t>
            </a:r>
            <a:endParaRPr altLang="zh-CN" sz="2665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29383" y="268224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分四节设置</a:t>
            </a:r>
            <a:endParaRPr altLang="zh-CN" sz="1865"/>
          </a:p>
        </p:txBody>
      </p:sp>
      <p:sp>
        <p:nvSpPr>
          <p:cNvPr id="39" name="Rectangle 38"/>
          <p:cNvSpPr/>
          <p:nvPr/>
        </p:nvSpPr>
        <p:spPr>
          <a:xfrm>
            <a:off x="10729383" y="3023616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600"/>
              <a:t>第</a:t>
            </a:r>
            <a:r>
              <a:rPr lang="zh-CN" sz="1600"/>
              <a:t>一</a:t>
            </a:r>
            <a:r>
              <a:rPr altLang="zh-CN" sz="1600"/>
              <a:t>节：封面</a:t>
            </a:r>
            <a:r>
              <a:rPr lang="zh-CN" sz="1600"/>
              <a:t>、第</a:t>
            </a:r>
            <a:r>
              <a:rPr lang="zh-CN" altLang="en-US" sz="1600"/>
              <a:t>二</a:t>
            </a:r>
            <a:r>
              <a:rPr lang="zh-CN" sz="1600"/>
              <a:t>节：</a:t>
            </a:r>
            <a:r>
              <a:rPr altLang="zh-CN" sz="1600"/>
              <a:t>版权声明</a:t>
            </a:r>
            <a:endParaRPr altLang="zh-CN" sz="1600"/>
          </a:p>
        </p:txBody>
      </p:sp>
      <p:sp>
        <p:nvSpPr>
          <p:cNvPr id="40" name="Rectangle 39"/>
          <p:cNvSpPr/>
          <p:nvPr/>
        </p:nvSpPr>
        <p:spPr>
          <a:xfrm>
            <a:off x="10729383" y="3281172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→ 无页码</a:t>
            </a:r>
            <a:endParaRPr altLang="zh-CN" sz="1600"/>
          </a:p>
        </p:txBody>
      </p:sp>
      <p:sp>
        <p:nvSpPr>
          <p:cNvPr id="41" name="Rectangle 40"/>
          <p:cNvSpPr/>
          <p:nvPr/>
        </p:nvSpPr>
        <p:spPr>
          <a:xfrm>
            <a:off x="10729383" y="353872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600"/>
              <a:t>第</a:t>
            </a:r>
            <a:r>
              <a:rPr lang="zh-CN" sz="1600"/>
              <a:t>三</a:t>
            </a:r>
            <a:r>
              <a:rPr altLang="zh-CN" sz="1600"/>
              <a:t>节：摘要→目录→A</a:t>
            </a:r>
            <a:r>
              <a:rPr lang="en-US" sz="1600"/>
              <a:t>BSTRACT</a:t>
            </a:r>
            <a:endParaRPr lang="en-US" sz="1600"/>
          </a:p>
        </p:txBody>
      </p:sp>
      <p:sp>
        <p:nvSpPr>
          <p:cNvPr id="42" name="Rectangle 41"/>
          <p:cNvSpPr/>
          <p:nvPr/>
        </p:nvSpPr>
        <p:spPr>
          <a:xfrm>
            <a:off x="10729383" y="382422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→ 罗马数字页码</a:t>
            </a:r>
            <a:endParaRPr altLang="zh-CN" sz="1600"/>
          </a:p>
        </p:txBody>
      </p:sp>
      <p:sp>
        <p:nvSpPr>
          <p:cNvPr id="43" name="Rectangle 42"/>
          <p:cNvSpPr/>
          <p:nvPr/>
        </p:nvSpPr>
        <p:spPr>
          <a:xfrm>
            <a:off x="10729383" y="410972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600"/>
              <a:t>第</a:t>
            </a:r>
            <a:r>
              <a:rPr lang="zh-CN" sz="1600"/>
              <a:t>四</a:t>
            </a:r>
            <a:r>
              <a:rPr altLang="zh-CN" sz="1600"/>
              <a:t>节：正文→参考文献</a:t>
            </a:r>
            <a:endParaRPr altLang="zh-CN" sz="1600"/>
          </a:p>
        </p:txBody>
      </p:sp>
      <p:sp>
        <p:nvSpPr>
          <p:cNvPr id="44" name="Rectangle 43"/>
          <p:cNvSpPr/>
          <p:nvPr/>
        </p:nvSpPr>
        <p:spPr>
          <a:xfrm>
            <a:off x="10729383" y="4423156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→ 阿拉伯数字页码</a:t>
            </a:r>
            <a:endParaRPr altLang="zh-CN" sz="1600"/>
          </a:p>
        </p:txBody>
      </p:sp>
      <p:sp>
        <p:nvSpPr>
          <p:cNvPr id="45" name="Rectangle 44"/>
          <p:cNvSpPr/>
          <p:nvPr/>
        </p:nvSpPr>
        <p:spPr>
          <a:xfrm>
            <a:off x="10729383" y="484047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4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865"/>
              <a:t>核心操作</a:t>
            </a:r>
            <a:endParaRPr altLang="zh-CN" sz="1865"/>
          </a:p>
        </p:txBody>
      </p:sp>
      <p:sp>
        <p:nvSpPr>
          <p:cNvPr id="46" name="Rectangle 45"/>
          <p:cNvSpPr/>
          <p:nvPr/>
        </p:nvSpPr>
        <p:spPr>
          <a:xfrm>
            <a:off x="10729383" y="5237734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每节开头：「</a:t>
            </a:r>
            <a:r>
              <a:rPr lang="zh-CN" sz="1735"/>
              <a:t>页面</a:t>
            </a:r>
            <a:r>
              <a:rPr altLang="zh-CN" sz="1735"/>
              <a:t>布局」→</a:t>
            </a:r>
            <a:endParaRPr altLang="zh-CN" sz="1735"/>
          </a:p>
        </p:txBody>
      </p:sp>
      <p:sp>
        <p:nvSpPr>
          <p:cNvPr id="47" name="Rectangle 46"/>
          <p:cNvSpPr/>
          <p:nvPr/>
        </p:nvSpPr>
        <p:spPr>
          <a:xfrm>
            <a:off x="10729383" y="555117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  「分隔符」→「下一页</a:t>
            </a:r>
            <a:r>
              <a:rPr lang="zh-CN" sz="1735"/>
              <a:t>分节符</a:t>
            </a:r>
            <a:r>
              <a:rPr altLang="zh-CN" sz="1735"/>
              <a:t>」</a:t>
            </a:r>
            <a:endParaRPr altLang="zh-CN" sz="1735"/>
          </a:p>
        </p:txBody>
      </p:sp>
      <p:sp>
        <p:nvSpPr>
          <p:cNvPr id="48" name="Rectangle 47"/>
          <p:cNvSpPr/>
          <p:nvPr/>
        </p:nvSpPr>
        <p:spPr>
          <a:xfrm>
            <a:off x="10729595" y="5920740"/>
            <a:ext cx="5179695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735"/>
              <a:t>• </a:t>
            </a:r>
            <a:r>
              <a:rPr altLang="zh-CN" sz="1735">
                <a:highlight>
                  <a:srgbClr val="FFFF00"/>
                </a:highlight>
              </a:rPr>
              <a:t>摘要</a:t>
            </a:r>
            <a:r>
              <a:rPr lang="zh-CN" sz="1735">
                <a:highlight>
                  <a:srgbClr val="FFFF00"/>
                </a:highlight>
              </a:rPr>
              <a:t>第一页</a:t>
            </a:r>
            <a:r>
              <a:rPr altLang="zh-CN" sz="1735">
                <a:highlight>
                  <a:srgbClr val="FFFF00"/>
                </a:highlight>
              </a:rPr>
              <a:t>：</a:t>
            </a:r>
            <a:r>
              <a:rPr lang="zh-CN" sz="1735">
                <a:highlight>
                  <a:srgbClr val="FFFF00"/>
                </a:highlight>
              </a:rPr>
              <a:t>页眉和页脚均</a:t>
            </a:r>
            <a:r>
              <a:rPr altLang="zh-CN" sz="1735">
                <a:highlight>
                  <a:srgbClr val="FFFF00"/>
                </a:highlight>
              </a:rPr>
              <a:t>取消「链接到前一节</a:t>
            </a:r>
            <a:r>
              <a:rPr altLang="zh-CN" sz="1735"/>
              <a:t>」</a:t>
            </a:r>
            <a:endParaRPr altLang="zh-CN" sz="1735"/>
          </a:p>
        </p:txBody>
      </p:sp>
      <p:sp>
        <p:nvSpPr>
          <p:cNvPr id="49" name="Rectangle 48"/>
          <p:cNvSpPr/>
          <p:nvPr/>
        </p:nvSpPr>
        <p:spPr>
          <a:xfrm>
            <a:off x="10729595" y="6454140"/>
            <a:ext cx="5112385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altLang="zh-CN" sz="1735"/>
              <a:t>• 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第1章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第一页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：</a:t>
            </a:r>
            <a:r>
              <a:rPr lang="en-US" sz="1735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页脚</a:t>
            </a:r>
            <a:r>
              <a:rPr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取消「链接到前一节」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，</a:t>
            </a:r>
            <a:endParaRPr lang="zh-CN" sz="1735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>
              <a:defRPr sz="1300" b="1">
                <a:solidFill>
                  <a:srgbClr val="C00000"/>
                </a:solidFill>
                <a:latin typeface="微软雅黑" panose="020B0503020204020204" charset="-122"/>
              </a:defRPr>
            </a:pP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sz="1735">
                <a:solidFill>
                  <a:srgbClr val="FF0000"/>
                </a:solidFill>
                <a:highlight>
                  <a:srgbClr val="FFFF00"/>
                </a:highlight>
              </a:rPr>
              <a:t>              </a:t>
            </a:r>
            <a:r>
              <a:rPr lang="zh-CN" sz="1735">
                <a:solidFill>
                  <a:srgbClr val="FF0000"/>
                </a:solidFill>
                <a:highlight>
                  <a:srgbClr val="FFFF00"/>
                </a:highlight>
              </a:rPr>
              <a:t>页眉链接到前一节。</a:t>
            </a:r>
            <a:endParaRPr lang="zh-CN" sz="1735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29383" y="6938518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插入页码 → </a:t>
            </a:r>
            <a:r>
              <a:rPr lang="zh-CN" sz="1735">
                <a:solidFill>
                  <a:srgbClr val="FF0000"/>
                </a:solidFill>
              </a:rPr>
              <a:t>分别</a:t>
            </a:r>
            <a:r>
              <a:rPr altLang="zh-CN" sz="1735">
                <a:solidFill>
                  <a:srgbClr val="FF0000"/>
                </a:solidFill>
              </a:rPr>
              <a:t>设置</a:t>
            </a:r>
            <a:r>
              <a:rPr lang="zh-CN" sz="1735">
                <a:solidFill>
                  <a:srgbClr val="FF0000"/>
                </a:solidFill>
              </a:rPr>
              <a:t>页码</a:t>
            </a:r>
            <a:r>
              <a:rPr altLang="zh-CN" sz="1735">
                <a:solidFill>
                  <a:srgbClr val="FF0000"/>
                </a:solidFill>
              </a:rPr>
              <a:t>格式</a:t>
            </a:r>
            <a:endParaRPr altLang="zh-CN" sz="1735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729595" y="7307580"/>
            <a:ext cx="48336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</a:t>
            </a:r>
            <a:r>
              <a:rPr altLang="zh-CN" sz="1735" b="1">
                <a:solidFill>
                  <a:srgbClr val="FF0000"/>
                </a:solidFill>
                <a:highlight>
                  <a:srgbClr val="FFFF00"/>
                </a:highlight>
              </a:rPr>
              <a:t> 奇数页眉：</a:t>
            </a:r>
            <a:r>
              <a:rPr lang="en-US" altLang="zh-CN" sz="1735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StyleRe</a:t>
            </a:r>
            <a:r>
              <a:rPr lang="zh-CN" sz="1735" b="1">
                <a:solidFill>
                  <a:srgbClr val="FF0000"/>
                </a:solidFill>
                <a:highlight>
                  <a:srgbClr val="FFFF00"/>
                </a:highlight>
              </a:rPr>
              <a:t>域</a:t>
            </a:r>
            <a:r>
              <a:rPr altLang="zh-CN" sz="1735" b="1">
                <a:solidFill>
                  <a:srgbClr val="FF0000"/>
                </a:solidFill>
                <a:highlight>
                  <a:srgbClr val="FFFF00"/>
                </a:highlight>
              </a:rPr>
              <a:t>引用「标题1」</a:t>
            </a:r>
            <a:r>
              <a:rPr lang="zh-CN" sz="1735" b="1">
                <a:solidFill>
                  <a:srgbClr val="FF0000"/>
                </a:solidFill>
                <a:highlight>
                  <a:srgbClr val="FFFF00"/>
                </a:highlight>
              </a:rPr>
              <a:t>样式</a:t>
            </a:r>
            <a:endParaRPr lang="zh-CN" sz="1735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29383" y="7705090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自动生成章</a:t>
            </a:r>
            <a:r>
              <a:rPr lang="zh-CN" sz="1600"/>
              <a:t>标题或和章平级标题</a:t>
            </a:r>
            <a:r>
              <a:rPr lang="zh-CN" sz="1600"/>
              <a:t>内容</a:t>
            </a:r>
            <a:endParaRPr lang="zh-CN" sz="1600"/>
          </a:p>
        </p:txBody>
      </p:sp>
      <p:sp>
        <p:nvSpPr>
          <p:cNvPr id="53" name="Rectangle 52"/>
          <p:cNvSpPr/>
          <p:nvPr/>
        </p:nvSpPr>
        <p:spPr>
          <a:xfrm>
            <a:off x="10729383" y="8088376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300" b="0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735"/>
              <a:t>• 偶数页眉：</a:t>
            </a:r>
            <a:r>
              <a:rPr lang="zh-CN" sz="1735"/>
              <a:t>北京大学博士</a:t>
            </a:r>
            <a:r>
              <a:rPr lang="en-US" altLang="zh-CN" sz="1735"/>
              <a:t>/</a:t>
            </a:r>
            <a:r>
              <a:rPr lang="zh-CN" altLang="en-US" sz="1735"/>
              <a:t>硕士学位</a:t>
            </a:r>
            <a:r>
              <a:rPr lang="zh-CN" altLang="en-US" sz="1735"/>
              <a:t>论文</a:t>
            </a:r>
            <a:endParaRPr lang="zh-CN" altLang="en-US" sz="1735"/>
          </a:p>
        </p:txBody>
      </p:sp>
      <p:sp>
        <p:nvSpPr>
          <p:cNvPr id="54" name="Rectangle 53"/>
          <p:cNvSpPr/>
          <p:nvPr/>
        </p:nvSpPr>
        <p:spPr>
          <a:xfrm>
            <a:off x="10729383" y="8485632"/>
            <a:ext cx="4389120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l">
              <a:defRPr sz="1200" b="0">
                <a:solidFill>
                  <a:srgbClr val="444444"/>
                </a:solidFill>
                <a:latin typeface="微软雅黑" panose="020B0503020204020204" charset="-122"/>
              </a:defRPr>
            </a:pPr>
            <a:r>
              <a:rPr altLang="zh-CN" sz="1600"/>
              <a:t>  「北京大学博士/硕士论文」</a:t>
            </a:r>
            <a:endParaRPr altLang="zh-CN" sz="1600"/>
          </a:p>
        </p:txBody>
      </p:sp>
      <p:sp>
        <p:nvSpPr>
          <p:cNvPr id="55" name="Rounded Rectangle 54"/>
          <p:cNvSpPr/>
          <p:nvPr/>
        </p:nvSpPr>
        <p:spPr>
          <a:xfrm>
            <a:off x="366183" y="8534400"/>
            <a:ext cx="15483840" cy="487680"/>
          </a:xfrm>
          <a:prstGeom prst="roundRect">
            <a:avLst>
              <a:gd name="adj" fmla="val 8000"/>
            </a:avLst>
          </a:prstGeom>
          <a:solidFill>
            <a:srgbClr val="F5F5F5"/>
          </a:solidFill>
          <a:ln w="12700">
            <a:solidFill>
              <a:srgbClr val="CC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6" name="Rectangle 55"/>
          <p:cNvSpPr/>
          <p:nvPr/>
        </p:nvSpPr>
        <p:spPr>
          <a:xfrm>
            <a:off x="387985" y="8595360"/>
            <a:ext cx="15521305" cy="4267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defRPr sz="1400" b="1">
                <a:solidFill>
                  <a:srgbClr val="222222"/>
                </a:solidFill>
                <a:latin typeface="微软雅黑" panose="020B0503020204020204" charset="-122"/>
              </a:defRPr>
            </a:pPr>
            <a:r>
              <a:rPr altLang="zh-CN" sz="1865">
                <a:solidFill>
                  <a:srgbClr val="FF0000"/>
                </a:solidFill>
              </a:rPr>
              <a:t>核心逻辑：样式预设 → 目录自动 → 页眉页码分节控制  |  关键：</a:t>
            </a:r>
            <a:r>
              <a:rPr lang="zh-CN" sz="1865">
                <a:solidFill>
                  <a:srgbClr val="FF0000"/>
                </a:solidFill>
              </a:rPr>
              <a:t>摘要和第一章第一页</a:t>
            </a:r>
            <a:r>
              <a:rPr lang="zh-CN" sz="1865">
                <a:solidFill>
                  <a:srgbClr val="FF0000"/>
                </a:solidFill>
              </a:rPr>
              <a:t>的页脚</a:t>
            </a:r>
            <a:r>
              <a:rPr altLang="zh-CN" sz="1865">
                <a:solidFill>
                  <a:srgbClr val="FF0000"/>
                </a:solidFill>
              </a:rPr>
              <a:t>「取消链接到前一节」是分节独立控制的前提</a:t>
            </a:r>
            <a:endParaRPr altLang="zh-CN" sz="1865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5990" y="6625590"/>
            <a:ext cx="9863455" cy="2280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模板与指南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不一致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有宋体小四和宋体五号；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首行缩进1.77个字符；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西文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使用中文字体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需根据指南统一调整为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：字体，中文宋体小四，西文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Times New Roman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，段落，首行缩进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个字符。</a:t>
            </a:r>
            <a:endParaRPr lang="en-US" altLang="zh-CN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方法一（推荐）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：根据指南新增段落文字样式，设置好字体和段落格式，再一一更新原来段落文字格式。不会改变文中脚注上标。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具体操作参见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后面制作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PPT)</a:t>
            </a:r>
            <a:endParaRPr lang="en-US" altLang="zh-CN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根据指南调整好一个段落后，再用格式刷一一刷新其他段落（文中脚注上标会变成正文需再改回上标）。 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注意：段落文字虽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对应的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是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“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正文”样式，但不建议调整正文样式，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否则会连带修改封面格式、章节标题和参考文献等格式。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可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新增"段落文字"样式。操作参看后面新建段落文字。</a:t>
            </a:r>
            <a:endParaRPr lang="en-US" alt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65835" y="750570"/>
            <a:ext cx="7098030" cy="1394460"/>
            <a:chOff x="1521" y="846"/>
            <a:chExt cx="11178" cy="21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1" y="846"/>
              <a:ext cx="11178" cy="219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2897" y="2147"/>
              <a:ext cx="9157" cy="10"/>
            </a:xfrm>
            <a:prstGeom prst="line">
              <a:avLst/>
            </a:prstGeom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832" y="2621"/>
              <a:ext cx="3549" cy="21"/>
            </a:xfrm>
            <a:prstGeom prst="line">
              <a:avLst/>
            </a:prstGeom>
            <a:ln w="28575" cmpd="sng">
              <a:solidFill>
                <a:srgbClr val="00B0F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10840720" y="6625590"/>
            <a:ext cx="5187315" cy="2458720"/>
          </a:xfrm>
          <a:prstGeom prst="rect">
            <a:avLst/>
          </a:prstGeom>
          <a:solidFill>
            <a:schemeClr val="accent1">
              <a:alpha val="21000"/>
            </a:schemeClr>
          </a:solidFill>
          <a:ln w="12700" cmpd="sng">
            <a:solidFill>
              <a:srgbClr val="92D050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方法三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如已写好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论文只涉及首行缩进1.77个字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符且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文中没图表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，可仅修改段落首行缩进，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选中第一章到最后一章，点击右键设置段落特殊格式选为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首行缩进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，度量值选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字符统一修改。中英文摘要和目录再单独修改。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注意：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全部修改将导致章节标题等涉及段落的格式同样缩进。需手动选中所有章节标题，再次进入段落窗格，将缩进的特殊格式一一改为（无）。</a:t>
            </a:r>
            <a:endParaRPr lang="zh-CN" altLang="en-US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5095" y="621665"/>
            <a:ext cx="704850" cy="1803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</a:t>
            </a:r>
            <a:endParaRPr lang="en-US" altLang="zh-CN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求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9855" y="2947035"/>
            <a:ext cx="704850" cy="2646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致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图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示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5585" y="6739890"/>
            <a:ext cx="704850" cy="2484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修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改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65835" y="2341880"/>
            <a:ext cx="15290165" cy="3915410"/>
            <a:chOff x="1521" y="3688"/>
            <a:chExt cx="24079" cy="616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/>
            <a:srcRect t="9373"/>
            <a:stretch>
              <a:fillRect/>
            </a:stretch>
          </p:blipFill>
          <p:spPr>
            <a:xfrm>
              <a:off x="13179" y="3688"/>
              <a:ext cx="9811" cy="591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圆角矩形 9"/>
            <p:cNvSpPr/>
            <p:nvPr/>
          </p:nvSpPr>
          <p:spPr>
            <a:xfrm>
              <a:off x="16397" y="6381"/>
              <a:ext cx="3270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/>
            <p:cNvCxnSpPr>
              <a:stCxn id="11" idx="1"/>
            </p:cNvCxnSpPr>
            <p:nvPr/>
          </p:nvCxnSpPr>
          <p:spPr>
            <a:xfrm flipH="1" flipV="1">
              <a:off x="12971" y="8357"/>
              <a:ext cx="306" cy="8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1521" y="3689"/>
              <a:ext cx="19984" cy="6165"/>
              <a:chOff x="542" y="3355"/>
              <a:chExt cx="24375" cy="1042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542" y="3355"/>
                <a:ext cx="12360" cy="10428"/>
                <a:chOff x="542" y="3355"/>
                <a:chExt cx="12360" cy="10428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2" y="3355"/>
                  <a:ext cx="12360" cy="10428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sp>
              <p:nvSpPr>
                <p:cNvPr id="7" name="圆角矩形 6"/>
                <p:cNvSpPr/>
                <p:nvPr/>
              </p:nvSpPr>
              <p:spPr>
                <a:xfrm>
                  <a:off x="8743" y="7929"/>
                  <a:ext cx="1210" cy="412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8232" y="3565"/>
                  <a:ext cx="1233" cy="663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箭头连接符 21"/>
                <p:cNvCxnSpPr/>
                <p:nvPr/>
              </p:nvCxnSpPr>
              <p:spPr>
                <a:xfrm>
                  <a:off x="9423" y="8477"/>
                  <a:ext cx="91" cy="1463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23" name="圆角矩形 22"/>
                <p:cNvSpPr/>
                <p:nvPr/>
              </p:nvSpPr>
              <p:spPr>
                <a:xfrm>
                  <a:off x="7744" y="9940"/>
                  <a:ext cx="2961" cy="1089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11856" y="10334"/>
                <a:ext cx="5945" cy="1145"/>
                <a:chOff x="6785" y="-1131"/>
                <a:chExt cx="2329" cy="1145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6785" y="-1131"/>
                  <a:ext cx="2329" cy="917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785" y="-1055"/>
                  <a:ext cx="2202" cy="1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zh-CN">
                      <a:solidFill>
                        <a:srgbClr val="FF0000"/>
                      </a:solidFill>
                    </a:rPr>
                    <a:t>此段落为五号需改为小四号</a:t>
                  </a:r>
                  <a:endParaRPr lang="zh-CN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0" name="直接箭头连接符 29"/>
              <p:cNvCxnSpPr/>
              <p:nvPr/>
            </p:nvCxnSpPr>
            <p:spPr>
              <a:xfrm flipV="1">
                <a:off x="22697" y="6350"/>
                <a:ext cx="2220" cy="152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11" name="圆角矩形 10"/>
            <p:cNvSpPr/>
            <p:nvPr/>
          </p:nvSpPr>
          <p:spPr>
            <a:xfrm>
              <a:off x="13277" y="8715"/>
              <a:ext cx="2865" cy="9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1632" y="4997"/>
              <a:ext cx="3853" cy="20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1821" y="5172"/>
              <a:ext cx="3779" cy="7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>
                  <a:solidFill>
                    <a:srgbClr val="FF0000"/>
                  </a:solidFill>
                </a:rPr>
                <a:t>此段落字体为宋体</a:t>
              </a:r>
              <a:endParaRPr lang="zh-CN">
                <a:solidFill>
                  <a:srgbClr val="FF0000"/>
                </a:solidFill>
              </a:endParaRPr>
            </a:p>
            <a:p>
              <a:r>
                <a:rPr lang="zh-CN">
                  <a:solidFill>
                    <a:srgbClr val="FF0000"/>
                  </a:solidFill>
                </a:rPr>
                <a:t>小四，但西文为（使</a:t>
              </a:r>
              <a:endParaRPr lang="zh-CN">
                <a:solidFill>
                  <a:srgbClr val="FF0000"/>
                </a:solidFill>
              </a:endParaRPr>
            </a:p>
            <a:p>
              <a:r>
                <a:rPr lang="zh-CN">
                  <a:solidFill>
                    <a:srgbClr val="FF0000"/>
                  </a:solidFill>
                </a:rPr>
                <a:t>用中文字体）</a:t>
              </a:r>
              <a:r>
                <a:rPr lang="en-US" altLang="zh-CN">
                  <a:solidFill>
                    <a:srgbClr val="FF0000"/>
                  </a:solidFill>
                </a:rPr>
                <a:t>,</a:t>
              </a:r>
              <a:r>
                <a:rPr lang="zh-CN">
                  <a:solidFill>
                    <a:srgbClr val="FF0000"/>
                  </a:solidFill>
                </a:rPr>
                <a:t>需改</a:t>
              </a:r>
              <a:endParaRPr lang="zh-CN">
                <a:solidFill>
                  <a:srgbClr val="FF0000"/>
                </a:solidFill>
              </a:endParaRPr>
            </a:p>
            <a:p>
              <a:r>
                <a:rPr lang="zh-CN">
                  <a:solidFill>
                    <a:srgbClr val="FF0000"/>
                  </a:solidFill>
                </a:rPr>
                <a:t>为</a:t>
              </a:r>
              <a:r>
                <a:rPr lang="en-US" altLang="zh-CN">
                  <a:solidFill>
                    <a:srgbClr val="FF0000"/>
                  </a:solidFill>
                </a:rPr>
                <a:t>Times New Roman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2" y="7662"/>
              <a:ext cx="2474" cy="6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sym typeface="+mn-ea"/>
                </a:rPr>
                <a:t>1.77</a:t>
              </a:r>
              <a:r>
                <a:rPr lang="zh-CN" altLang="en-US">
                  <a:solidFill>
                    <a:srgbClr val="FF0000"/>
                  </a:solidFill>
                  <a:sym typeface="+mn-ea"/>
                </a:rPr>
                <a:t>需改为</a:t>
              </a:r>
              <a:r>
                <a:rPr lang="en-US" altLang="zh-CN">
                  <a:solidFill>
                    <a:srgbClr val="FF0000"/>
                  </a:solidFill>
                  <a:sym typeface="+mn-ea"/>
                </a:rPr>
                <a:t>2</a:t>
              </a:r>
              <a:endParaRPr lang="en-US" altLang="zh-CN">
                <a:solidFill>
                  <a:srgbClr val="FF0000"/>
                </a:solidFill>
              </a:endParaRPr>
            </a:p>
            <a:p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28" y="8492"/>
              <a:ext cx="906" cy="571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76" y="6494"/>
              <a:ext cx="777" cy="1074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9839" y="6637"/>
              <a:ext cx="1622" cy="1395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③</a:t>
              </a:r>
              <a:endPara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56210" y="113665"/>
            <a:ext cx="1609979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sym typeface="+mn-ea"/>
              </a:rPr>
              <a:t>学校模板与</a:t>
            </a:r>
            <a:r>
              <a:rPr lang="zh-CN" altLang="en-US" sz="2800" b="1">
                <a:solidFill>
                  <a:srgbClr val="FFFF00"/>
                </a:solidFill>
              </a:rPr>
              <a:t>指南要求不一致</a:t>
            </a:r>
            <a:r>
              <a:rPr lang="zh-CN" altLang="en-US" sz="2800" b="1">
                <a:solidFill>
                  <a:srgbClr val="FFFF00"/>
                </a:solidFill>
              </a:rPr>
              <a:t>需完善的地方</a:t>
            </a:r>
            <a:r>
              <a:rPr lang="en-US" altLang="zh-CN" sz="2800" b="1">
                <a:solidFill>
                  <a:srgbClr val="FFFF00"/>
                </a:solidFill>
              </a:rPr>
              <a:t>(1.</a:t>
            </a:r>
            <a:r>
              <a:rPr lang="zh-CN" altLang="en-US" sz="2800" b="1">
                <a:solidFill>
                  <a:srgbClr val="FFFF00"/>
                </a:solidFill>
              </a:rPr>
              <a:t>段落文字</a:t>
            </a:r>
            <a:r>
              <a:rPr lang="en-US" altLang="zh-CN" sz="2800" b="1">
                <a:solidFill>
                  <a:srgbClr val="FFFF00"/>
                </a:solidFill>
              </a:rPr>
              <a:t>)</a:t>
            </a:r>
            <a:r>
              <a:rPr lang="en-US" altLang="zh-CN" b="1">
                <a:solidFill>
                  <a:schemeClr val="bg2"/>
                </a:solidFill>
              </a:rPr>
              <a:t> </a:t>
            </a:r>
            <a:r>
              <a:rPr lang="zh-CN" altLang="en-US" sz="1600" b="1">
                <a:solidFill>
                  <a:schemeClr val="bg2"/>
                </a:solidFill>
              </a:rPr>
              <a:t>蓝色边框标记为指南要求，红色为不一致内容，绿色为修改方法供参考</a:t>
            </a:r>
            <a:r>
              <a:rPr lang="zh-CN" altLang="en-US" sz="1000" b="1">
                <a:solidFill>
                  <a:schemeClr val="bg2"/>
                </a:solidFill>
              </a:rPr>
              <a:t>。</a:t>
            </a:r>
            <a:endParaRPr lang="zh-CN" altLang="en-US" sz="10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35990" y="6732270"/>
            <a:ext cx="14697710" cy="2306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 wrap="square" rtlCol="0" anchor="t">
            <a:no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模板与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指南不一致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自动生成和更新后目录的节标题字体是黑体小四。（目录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和目录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样式分别对应于一级和二级节标题，虽已根据指南设置了字体为宋体小四。）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需根</a:t>
            </a: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据指南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统一调整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节标题字体为宋体小四。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方法一（推荐）：设置一次即可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，根据指南对一级和二级节标题的要求调整标题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和标题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样式并应用一级和二级节标题，生成和更新目录时节标题是宋体小四。每次更新目录后，节标题是宋体小四。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为了统一，也可根据指南对章标题的要求调整标题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样式并应用于章标题与和章平级标题（参见下一页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）。已生成目录和奇数页页眉，也可不改。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具体操作参见后面制作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PPT)</a:t>
            </a:r>
            <a:endParaRPr lang="en-US" altLang="zh-CN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：每次目录生成或更新后重新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调整，不选序号，可选择一级和二级节标题后统一调整字体为宋体小四，否则会把序号也改为宋体。或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者分别选择一级和二级节标题所在整行后用目录2和目录3样式更新节标题字体为宋体。</a:t>
            </a:r>
            <a:endParaRPr lang="en-US" altLang="zh-CN" b="1" dirty="0">
              <a:solidFill>
                <a:srgbClr val="FF0000"/>
              </a:solidFill>
              <a:highlight>
                <a:srgbClr val="E67E22">
                  <a:alpha val="20000"/>
                </a:srgbClr>
              </a:highlight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  <a:p>
            <a:endParaRPr lang="en-US" altLang="zh-CN" b="1" dirty="0">
              <a:solidFill>
                <a:srgbClr val="FF0000"/>
              </a:solidFill>
              <a:highlight>
                <a:srgbClr val="E67E22">
                  <a:alpha val="20000"/>
                </a:srgbClr>
              </a:highlight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545" y="113665"/>
            <a:ext cx="1482979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学校模板与指南要求不一致</a:t>
            </a:r>
            <a:r>
              <a:rPr lang="zh-CN" altLang="en-US" sz="2800" b="1">
                <a:solidFill>
                  <a:srgbClr val="FFFF00"/>
                </a:solidFill>
              </a:rPr>
              <a:t>需完善的地方（</a:t>
            </a:r>
            <a:r>
              <a:rPr lang="en-US" altLang="zh-CN" sz="2800" b="1">
                <a:solidFill>
                  <a:srgbClr val="FFFF00"/>
                </a:solidFill>
              </a:rPr>
              <a:t>2.</a:t>
            </a:r>
            <a:r>
              <a:rPr lang="zh-CN" altLang="en-US" sz="2800" b="1">
                <a:solidFill>
                  <a:srgbClr val="FFFF00"/>
                </a:solidFill>
              </a:rPr>
              <a:t>目录）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5095" y="1250315"/>
            <a:ext cx="704850" cy="1803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</a:t>
            </a:r>
            <a:endParaRPr lang="en-US" altLang="zh-CN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求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455265" y="2902585"/>
            <a:ext cx="704850" cy="2646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致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图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示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5585" y="6739890"/>
            <a:ext cx="704850" cy="2484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70" y="834390"/>
            <a:ext cx="7469505" cy="29349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/>
            </a:solidFill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rcRect l="1970"/>
          <a:stretch>
            <a:fillRect/>
          </a:stretch>
        </p:blipFill>
        <p:spPr>
          <a:xfrm>
            <a:off x="8388350" y="835025"/>
            <a:ext cx="7235190" cy="55486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圆角矩形 23"/>
          <p:cNvSpPr/>
          <p:nvPr/>
        </p:nvSpPr>
        <p:spPr>
          <a:xfrm>
            <a:off x="8388350" y="1073785"/>
            <a:ext cx="1819275" cy="361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13868400" y="1073785"/>
            <a:ext cx="863600" cy="488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11318240" y="3364865"/>
            <a:ext cx="2550160" cy="488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9474835" y="3467100"/>
            <a:ext cx="1697990" cy="454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9213850" y="1562735"/>
            <a:ext cx="507365" cy="1802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13361035" y="1664970"/>
            <a:ext cx="1097915" cy="16998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829310" y="3143885"/>
            <a:ext cx="173863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98050" y="1632585"/>
            <a:ext cx="5818505" cy="645160"/>
          </a:xfrm>
          <a:prstGeom prst="rect">
            <a:avLst/>
          </a:prstGeom>
          <a:noFill/>
          <a:ln>
            <a:solidFill>
              <a:srgbClr val="E40D08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目录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和目录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虽已根据指南设置宋体小四，目录生成或更新后，节标题字体仍是黑体小四。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04605" y="3492500"/>
            <a:ext cx="570230" cy="7308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61035" y="1017905"/>
            <a:ext cx="588010" cy="7588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536180" y="2835910"/>
            <a:ext cx="58547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375410" y="2835910"/>
            <a:ext cx="238887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820499" y="313055"/>
            <a:ext cx="8651467" cy="8567144"/>
            <a:chOff x="7883" y="0"/>
            <a:chExt cx="19838" cy="1485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83" y="1802"/>
              <a:ext cx="7428" cy="53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r="10455" b="7702"/>
            <a:stretch>
              <a:fillRect/>
            </a:stretch>
          </p:blipFill>
          <p:spPr>
            <a:xfrm>
              <a:off x="14184" y="8219"/>
              <a:ext cx="11468" cy="620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r="10485" b="10187"/>
            <a:stretch>
              <a:fillRect/>
            </a:stretch>
          </p:blipFill>
          <p:spPr>
            <a:xfrm>
              <a:off x="16083" y="0"/>
              <a:ext cx="8870" cy="58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1" name="直接箭头连接符 10"/>
            <p:cNvCxnSpPr>
              <a:stCxn id="12" idx="2"/>
            </p:cNvCxnSpPr>
            <p:nvPr/>
          </p:nvCxnSpPr>
          <p:spPr>
            <a:xfrm flipH="1">
              <a:off x="24182" y="5238"/>
              <a:ext cx="117" cy="53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圆角矩形 11"/>
            <p:cNvSpPr/>
            <p:nvPr/>
          </p:nvSpPr>
          <p:spPr>
            <a:xfrm>
              <a:off x="23645" y="4580"/>
              <a:ext cx="1308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8428" y="1802"/>
              <a:ext cx="2090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4741" y="5851"/>
              <a:ext cx="12821" cy="663"/>
              <a:chOff x="4261" y="77"/>
              <a:chExt cx="9408" cy="66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444" y="138"/>
                <a:ext cx="9225" cy="602"/>
              </a:xfrm>
              <a:prstGeom prst="rect">
                <a:avLst/>
              </a:prstGeom>
              <a:noFill/>
              <a:ln w="12700" cmpd="sng">
                <a:noFill/>
                <a:prstDash val="solid"/>
              </a:ln>
            </p:spPr>
            <p:txBody>
              <a:bodyPr wrap="square" rtlCol="0">
                <a:no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</a:rPr>
                  <a:t>页眉页脚样式字体小五需改为五号，左对齐改为</a:t>
                </a:r>
                <a:r>
                  <a:rPr lang="zh-CN" altLang="en-US">
                    <a:solidFill>
                      <a:srgbClr val="FF0000"/>
                    </a:solidFill>
                  </a:rPr>
                  <a:t>居中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261" y="77"/>
                <a:ext cx="9155" cy="66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圆角矩形 28"/>
            <p:cNvSpPr/>
            <p:nvPr/>
          </p:nvSpPr>
          <p:spPr>
            <a:xfrm>
              <a:off x="20916" y="502"/>
              <a:ext cx="1597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0964" y="10609"/>
              <a:ext cx="1398" cy="5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4184" y="12136"/>
              <a:ext cx="1597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623" y="11765"/>
              <a:ext cx="978" cy="5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8609" y="9390"/>
              <a:ext cx="9112" cy="663"/>
              <a:chOff x="8129" y="-6"/>
              <a:chExt cx="6686" cy="663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8405" y="-6"/>
                <a:ext cx="6041" cy="66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129" y="22"/>
                <a:ext cx="6686" cy="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</a:rPr>
                  <a:t>脚注文本</a:t>
                </a:r>
                <a:r>
                  <a:rPr lang="zh-CN" altLang="en-US">
                    <a:solidFill>
                      <a:srgbClr val="FF0000"/>
                    </a:solidFill>
                  </a:rPr>
                  <a:t>样式左对齐需改为两端对齐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V="1">
              <a:off x="22313" y="10051"/>
              <a:ext cx="531" cy="54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41" name="组合 40"/>
            <p:cNvGrpSpPr/>
            <p:nvPr/>
          </p:nvGrpSpPr>
          <p:grpSpPr>
            <a:xfrm>
              <a:off x="18297" y="12895"/>
              <a:ext cx="9195" cy="1958"/>
              <a:chOff x="8698" y="-6"/>
              <a:chExt cx="6747" cy="2176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8789" y="-6"/>
                <a:ext cx="6455" cy="66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698" y="-6"/>
                <a:ext cx="6747" cy="2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</a:rPr>
                  <a:t>特殊格式</a:t>
                </a:r>
                <a:r>
                  <a:rPr lang="en-US" altLang="zh-CN">
                    <a:solidFill>
                      <a:srgbClr val="FF0000"/>
                    </a:solidFill>
                  </a:rPr>
                  <a:t>(</a:t>
                </a:r>
                <a:r>
                  <a:rPr lang="zh-CN" altLang="en-US">
                    <a:solidFill>
                      <a:srgbClr val="FF0000"/>
                    </a:solidFill>
                  </a:rPr>
                  <a:t>无</a:t>
                </a:r>
                <a:r>
                  <a:rPr lang="en-US" altLang="zh-CN">
                    <a:solidFill>
                      <a:srgbClr val="FF0000"/>
                    </a:solidFill>
                  </a:rPr>
                  <a:t>)   </a:t>
                </a:r>
                <a:r>
                  <a:rPr lang="zh-CN" altLang="en-US">
                    <a:solidFill>
                      <a:srgbClr val="FF0000"/>
                    </a:solidFill>
                  </a:rPr>
                  <a:t>需改为悬挂缩进</a:t>
                </a:r>
                <a:r>
                  <a:rPr lang="en-US" altLang="zh-CN">
                    <a:solidFill>
                      <a:srgbClr val="FF0000"/>
                    </a:solidFill>
                  </a:rPr>
                  <a:t>1.5</a:t>
                </a:r>
                <a:r>
                  <a:rPr lang="zh-CN" altLang="en-US">
                    <a:solidFill>
                      <a:srgbClr val="FF0000"/>
                    </a:solidFill>
                  </a:rPr>
                  <a:t>字符</a:t>
                </a:r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4" name="直接箭头连接符 43"/>
            <p:cNvCxnSpPr/>
            <p:nvPr/>
          </p:nvCxnSpPr>
          <p:spPr>
            <a:xfrm flipH="1">
              <a:off x="24623" y="12326"/>
              <a:ext cx="468" cy="74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圆角矩形 9"/>
            <p:cNvSpPr/>
            <p:nvPr/>
          </p:nvSpPr>
          <p:spPr>
            <a:xfrm>
              <a:off x="14280" y="2082"/>
              <a:ext cx="1300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0961" y="6747"/>
              <a:ext cx="1132" cy="39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/>
            <p:cNvCxnSpPr>
              <a:endCxn id="27" idx="1"/>
            </p:cNvCxnSpPr>
            <p:nvPr/>
          </p:nvCxnSpPr>
          <p:spPr>
            <a:xfrm flipV="1">
              <a:off x="11847" y="6183"/>
              <a:ext cx="2864" cy="71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50" name="圆角矩形 49"/>
            <p:cNvSpPr/>
            <p:nvPr/>
          </p:nvSpPr>
          <p:spPr>
            <a:xfrm>
              <a:off x="10962" y="2946"/>
              <a:ext cx="812" cy="4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9918" y="8413"/>
              <a:ext cx="1597" cy="6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/>
            <p:nvPr/>
          </p:nvCxnSpPr>
          <p:spPr>
            <a:xfrm flipV="1">
              <a:off x="20518" y="1160"/>
              <a:ext cx="398" cy="58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15580" y="8568"/>
              <a:ext cx="4338" cy="3407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22547" y="1160"/>
              <a:ext cx="1098" cy="342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8" name="文本框 57"/>
          <p:cNvSpPr txBox="1"/>
          <p:nvPr/>
        </p:nvSpPr>
        <p:spPr>
          <a:xfrm>
            <a:off x="635" y="153035"/>
            <a:ext cx="11270615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</a:rPr>
              <a:t>学校模板与指南要求不一致需完善的地方</a:t>
            </a:r>
            <a:r>
              <a:rPr lang="en-US" altLang="zh-CN" sz="2800" b="1">
                <a:solidFill>
                  <a:srgbClr val="FFFF00"/>
                </a:solidFill>
              </a:rPr>
              <a:t> (3.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页码</a:t>
            </a:r>
            <a:r>
              <a:rPr lang="en-US" altLang="zh-CN" sz="2800" b="1">
                <a:solidFill>
                  <a:srgbClr val="FFFF00"/>
                </a:solidFill>
                <a:sym typeface="+mn-ea"/>
              </a:rPr>
              <a:t>  4.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脚注文本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）</a:t>
            </a:r>
            <a:endParaRPr lang="zh-CN" altLang="en-US" sz="1600" b="1">
              <a:solidFill>
                <a:srgbClr val="FFFF00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59685" y="848995"/>
            <a:ext cx="704850" cy="2646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致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图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示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3525" y="6111240"/>
            <a:ext cx="704850" cy="2484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4895" y="5534025"/>
            <a:ext cx="9233535" cy="3586480"/>
          </a:xfrm>
          <a:prstGeom prst="rect">
            <a:avLst/>
          </a:prstGeom>
          <a:solidFill>
            <a:schemeClr val="accent1">
              <a:alpha val="21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页码模板与指南不一致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1)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页码小五号；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2)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页眉页脚样式：页眉和页脚都是小五号，左对齐。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需根据指南调整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页脚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为五号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，页眉宋体五号，居中对齐。</a:t>
            </a:r>
            <a:endParaRPr lang="en-US" altLang="zh-CN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方法一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根据指南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调整页眉页脚样</a:t>
            </a:r>
            <a:r>
              <a:rPr lang="zh-CN" altLang="en-US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式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为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，中文宋体和西文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Times New Roman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五号，居中对齐。</a:t>
            </a:r>
            <a:endParaRPr lang="zh-CN" altLang="en-US" dirty="0" err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方法二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调整正文前罗马数字和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正文阿拉伯数字的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任一奇数页和偶数页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页码为五号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；</a:t>
            </a: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（</a:t>
            </a:r>
            <a:r>
              <a:rPr lang="zh-CN" altLang="en-US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方法一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操作参见制作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页码下有回车键删后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奇偶页都需删</a:t>
            </a:r>
            <a:r>
              <a:rPr lang="en-US" altLang="zh-CN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页码与正文不那么近。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脚注模板不一致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页脚注段落设置悬挂缩进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1.55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字符，左对齐，其他脚注均无设置悬挂缩进。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模板有脚注文本样式，按指南要求设置了字体：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段落左对齐，特殊格式无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需完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善。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需根据指南调整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脚注文本段落格式为两端对齐，悬挂缩进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1.5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字符等。</a:t>
            </a: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方法一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根据指南调整脚注文本样式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操作参见制作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PPT)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，段落两端对齐，悬挂缩进1.5字符。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方法二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把鼠标放在任一脚注，按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Ctrl+A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全选所有脚注后，点击右键根据指南要求设置字体和段落格式。</a:t>
            </a: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新插入脚注序号由上标改为正文格式，可按</a:t>
            </a:r>
            <a:r>
              <a:rPr lang="en-US" altLang="zh-CN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Ctrl+A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全选点右键“字体”取消勾选“上标”。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5616" y="728980"/>
            <a:ext cx="6196776" cy="4724391"/>
            <a:chOff x="418" y="1148"/>
            <a:chExt cx="9785" cy="7550"/>
          </a:xfrm>
        </p:grpSpPr>
        <p:grpSp>
          <p:nvGrpSpPr>
            <p:cNvPr id="6" name="组合 5"/>
            <p:cNvGrpSpPr/>
            <p:nvPr/>
          </p:nvGrpSpPr>
          <p:grpSpPr>
            <a:xfrm>
              <a:off x="1681" y="4525"/>
              <a:ext cx="8446" cy="4173"/>
              <a:chOff x="1614" y="4902"/>
              <a:chExt cx="6987" cy="3788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" y="4902"/>
                <a:ext cx="6987" cy="378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cxnSp>
            <p:nvCxnSpPr>
              <p:cNvPr id="47" name="直接连接符 46"/>
              <p:cNvCxnSpPr/>
              <p:nvPr/>
            </p:nvCxnSpPr>
            <p:spPr>
              <a:xfrm>
                <a:off x="4399" y="6512"/>
                <a:ext cx="2722" cy="0"/>
              </a:xfrm>
              <a:prstGeom prst="line">
                <a:avLst/>
              </a:prstGeom>
              <a:ln w="28575" cmpd="sng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418" y="1148"/>
              <a:ext cx="9785" cy="4702"/>
              <a:chOff x="418" y="1148"/>
              <a:chExt cx="9785" cy="4702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2" y="1148"/>
                <a:ext cx="8541" cy="3258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  <p:sp>
            <p:nvSpPr>
              <p:cNvPr id="9" name="矩形 8"/>
              <p:cNvSpPr/>
              <p:nvPr/>
            </p:nvSpPr>
            <p:spPr>
              <a:xfrm>
                <a:off x="418" y="3010"/>
                <a:ext cx="1110" cy="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no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指</a:t>
                </a:r>
                <a:endParaRPr lang="zh-CN" altLang="en-US" sz="2400" b="1"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zh-CN" altLang="en-US" sz="2400" b="1"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南</a:t>
                </a:r>
                <a:endParaRPr lang="en-US" altLang="zh-CN" sz="2400" b="1"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zh-CN" altLang="en-US" sz="2400" b="1"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要</a:t>
                </a:r>
                <a:endParaRPr lang="zh-CN" altLang="en-US" sz="2400" b="1"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r>
                  <a:rPr lang="zh-CN" altLang="en-US" sz="2400" b="1">
                    <a:solidFill>
                      <a:schemeClr val="accent5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求</a:t>
                </a:r>
                <a:endParaRPr lang="zh-CN" altLang="en-US" sz="2400" b="1"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7834" y="1924"/>
                <a:ext cx="1788" cy="0"/>
              </a:xfrm>
              <a:prstGeom prst="line">
                <a:avLst/>
              </a:prstGeom>
              <a:ln w="28575" cmpd="sng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262" y="4300"/>
                <a:ext cx="4278" cy="0"/>
              </a:xfrm>
              <a:prstGeom prst="line">
                <a:avLst/>
              </a:prstGeom>
              <a:ln w="28575" cmpd="sng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直接连接符 16"/>
          <p:cNvCxnSpPr/>
          <p:nvPr/>
        </p:nvCxnSpPr>
        <p:spPr>
          <a:xfrm>
            <a:off x="4000852" y="5329958"/>
            <a:ext cx="141605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9848215" y="2954655"/>
            <a:ext cx="638810" cy="3168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9517446" y="1632232"/>
            <a:ext cx="1015365" cy="4591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0271191" y="3332762"/>
            <a:ext cx="439420" cy="40068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9197340" y="1577975"/>
            <a:ext cx="584835" cy="51308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569315" y="36830"/>
            <a:ext cx="1231900" cy="368300"/>
          </a:xfrm>
          <a:prstGeom prst="rect">
            <a:avLst/>
          </a:prstGeom>
          <a:noFill/>
          <a:ln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页眉样式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848215" y="1050290"/>
            <a:ext cx="1231900" cy="368300"/>
          </a:xfrm>
          <a:prstGeom prst="rect">
            <a:avLst/>
          </a:prstGeom>
          <a:noFill/>
          <a:ln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页</a:t>
            </a:r>
            <a:r>
              <a:rPr lang="zh-CN" altLang="en-US">
                <a:solidFill>
                  <a:srgbClr val="FF0000"/>
                </a:solidFill>
              </a:rPr>
              <a:t>脚样式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576175" y="848995"/>
            <a:ext cx="629285" cy="52768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p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561570" y="4626610"/>
            <a:ext cx="1625600" cy="368300"/>
          </a:xfrm>
          <a:prstGeom prst="rect">
            <a:avLst/>
          </a:prstGeom>
          <a:noFill/>
          <a:ln>
            <a:solidFill>
              <a:srgbClr val="E40D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脚主</a:t>
            </a:r>
            <a:r>
              <a:rPr lang="zh-CN" altLang="en-US">
                <a:solidFill>
                  <a:srgbClr val="FF0000"/>
                </a:solidFill>
              </a:rPr>
              <a:t>文本样式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15784"/>
          <a:stretch>
            <a:fillRect/>
          </a:stretch>
        </p:blipFill>
        <p:spPr>
          <a:xfrm>
            <a:off x="245110" y="3291205"/>
            <a:ext cx="5287010" cy="243840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1040350" y="675640"/>
            <a:ext cx="15112780" cy="8468360"/>
            <a:chOff x="1638" y="1064"/>
            <a:chExt cx="23800" cy="133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3" y="3570"/>
              <a:ext cx="7290" cy="550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479" y="9000"/>
              <a:ext cx="8460" cy="5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圆角矩形 9"/>
            <p:cNvSpPr/>
            <p:nvPr>
              <p:custDataLst>
                <p:tags r:id="rId5"/>
              </p:custDataLst>
            </p:nvPr>
          </p:nvSpPr>
          <p:spPr>
            <a:xfrm>
              <a:off x="18466" y="5104"/>
              <a:ext cx="2026" cy="62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>
              <p:custDataLst>
                <p:tags r:id="rId6"/>
              </p:custDataLst>
            </p:nvPr>
          </p:nvSpPr>
          <p:spPr>
            <a:xfrm>
              <a:off x="15820" y="11230"/>
              <a:ext cx="7319" cy="163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9444" y="1399"/>
              <a:ext cx="2026" cy="93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>
              <p:custDataLst>
                <p:tags r:id="rId7"/>
              </p:custDataLst>
            </p:nvPr>
          </p:nvGrpSpPr>
          <p:grpSpPr>
            <a:xfrm>
              <a:off x="20492" y="3892"/>
              <a:ext cx="4549" cy="663"/>
              <a:chOff x="10248" y="-6"/>
              <a:chExt cx="3338" cy="663"/>
            </a:xfrm>
          </p:grpSpPr>
          <p:sp>
            <p:nvSpPr>
              <p:cNvPr id="38" name="圆角矩形 37"/>
              <p:cNvSpPr/>
              <p:nvPr>
                <p:custDataLst>
                  <p:tags r:id="rId8"/>
                </p:custDataLst>
              </p:nvPr>
            </p:nvSpPr>
            <p:spPr>
              <a:xfrm>
                <a:off x="10248" y="-6"/>
                <a:ext cx="3049" cy="66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0248" y="77"/>
                <a:ext cx="3338" cy="5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  <a:sym typeface="+mn-ea"/>
                  </a:rPr>
                  <a:t>两端对齐</a:t>
                </a:r>
                <a:r>
                  <a:rPr lang="zh-CN" altLang="en-US">
                    <a:solidFill>
                      <a:srgbClr val="FF0000"/>
                    </a:solidFill>
                  </a:rPr>
                  <a:t>需改为居中对齐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9" name="直接箭头连接符 58"/>
            <p:cNvCxnSpPr/>
            <p:nvPr/>
          </p:nvCxnSpPr>
          <p:spPr>
            <a:xfrm flipV="1">
              <a:off x="18712" y="10614"/>
              <a:ext cx="0" cy="118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9780" y="4555"/>
              <a:ext cx="712" cy="54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>
              <p:custDataLst>
                <p:tags r:id="rId10"/>
              </p:custDataLst>
            </p:nvPr>
          </p:nvSpPr>
          <p:spPr>
            <a:xfrm>
              <a:off x="1828" y="7623"/>
              <a:ext cx="3576" cy="13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>
              <p:custDataLst>
                <p:tags r:id="rId11"/>
              </p:custDataLst>
            </p:nvPr>
          </p:nvGrpSpPr>
          <p:grpSpPr>
            <a:xfrm>
              <a:off x="1638" y="6256"/>
              <a:ext cx="7921" cy="691"/>
              <a:chOff x="9726" y="-5077"/>
              <a:chExt cx="3366" cy="691"/>
            </a:xfrm>
          </p:grpSpPr>
          <p:sp>
            <p:nvSpPr>
              <p:cNvPr id="20" name="圆角矩形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9726" y="-5055"/>
                <a:ext cx="3049" cy="669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754" y="-5077"/>
                <a:ext cx="3338" cy="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</a:rPr>
                  <a:t>西文(使用中文字体) 需改为</a:t>
                </a:r>
                <a:r>
                  <a:rPr lang="en-US" altLang="zh-CN">
                    <a:solidFill>
                      <a:srgbClr val="FF0000"/>
                    </a:solidFill>
                  </a:rPr>
                  <a:t>Times New Roman</a:t>
                </a:r>
                <a:endParaRPr lang="en-US" altLang="zh-CN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8" name="直接箭头连接符 27"/>
            <p:cNvCxnSpPr/>
            <p:nvPr/>
          </p:nvCxnSpPr>
          <p:spPr>
            <a:xfrm flipV="1">
              <a:off x="3472" y="7020"/>
              <a:ext cx="1364" cy="148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4"/>
            <a:srcRect r="6617"/>
            <a:stretch>
              <a:fillRect/>
            </a:stretch>
          </p:blipFill>
          <p:spPr>
            <a:xfrm>
              <a:off x="15424" y="1064"/>
              <a:ext cx="10014" cy="78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8" name="圆角矩形 17"/>
            <p:cNvSpPr/>
            <p:nvPr>
              <p:custDataLst>
                <p:tags r:id="rId15"/>
              </p:custDataLst>
            </p:nvPr>
          </p:nvSpPr>
          <p:spPr>
            <a:xfrm>
              <a:off x="21150" y="1512"/>
              <a:ext cx="2433" cy="5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2230" y="153035"/>
            <a:ext cx="16193135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FF00"/>
                </a:solidFill>
                <a:sym typeface="+mn-ea"/>
              </a:rPr>
              <a:t>学校模板与指南要求不一致</a:t>
            </a:r>
            <a:r>
              <a:rPr lang="zh-CN" altLang="en-US" sz="2800" b="1">
                <a:solidFill>
                  <a:srgbClr val="FFFF00"/>
                </a:solidFill>
                <a:sym typeface="+mn-ea"/>
              </a:rPr>
              <a:t>可完善的地方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5.</a:t>
            </a:r>
            <a:r>
              <a:rPr lang="zh-CN" altLang="en-US" sz="2800" b="1" dirty="0">
                <a:solidFill>
                  <a:srgbClr val="FFFF00"/>
                </a:solidFill>
              </a:rPr>
              <a:t>章标题</a:t>
            </a: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对应标题</a:t>
            </a:r>
            <a:r>
              <a:rPr lang="en-US" altLang="zh-CN" sz="2800" b="1" dirty="0">
                <a:solidFill>
                  <a:srgbClr val="FFFF00"/>
                </a:solidFill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</a:rPr>
              <a:t>样式）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rcRect b="68329"/>
          <a:stretch>
            <a:fillRect/>
          </a:stretch>
        </p:blipFill>
        <p:spPr>
          <a:xfrm>
            <a:off x="826135" y="832485"/>
            <a:ext cx="6256655" cy="133858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657860" y="5840095"/>
            <a:ext cx="8834755" cy="329565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模板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与指南不一致：章标题字体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西文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使用中文字体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 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。段前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磅段后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16.5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磅，行距多倍行距，设置值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2.41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倍。</a:t>
            </a:r>
            <a:endParaRPr lang="zh-CN" altLang="en-US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章标题应用了标题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样式以便自动生成目录和奇数页页眉。后又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根据指南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字体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设为黑体三号居中，段前段后和行距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间距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虽和指南要求不同，可以调整也可以不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调整，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如章标题中有西文，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可根据指南调整字体西文为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Times New Roman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方法一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为和节标题的设置统一，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根据指南对章标题的要求调整标题1样式的字体和段落格式并再应用于</a:t>
            </a:r>
            <a:r>
              <a:rPr altLang="zh-CN">
                <a:solidFill>
                  <a:srgbClr val="FF0000"/>
                </a:solidFill>
                <a:sym typeface="+mn-ea"/>
              </a:rPr>
              <a:t>章标题</a:t>
            </a:r>
            <a:r>
              <a:rPr lang="zh-CN">
                <a:solidFill>
                  <a:srgbClr val="FF0000"/>
                </a:solidFill>
                <a:sym typeface="+mn-ea"/>
              </a:rPr>
              <a:t>与和章平级标题。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调整后，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ABSTRACT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字体会变为Times New Roman，在生成页眉后再调整为Arial小四号居中书写，固定行距20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磅，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段前空8磅，段后空6磅。</a:t>
            </a:r>
            <a:r>
              <a:rPr lang="zh-CN">
                <a:sym typeface="+mn-ea"/>
              </a:rPr>
              <a:t>（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标题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样式默认字体宋体加粗二号，西文</a:t>
            </a:r>
            <a:r>
              <a:rPr lang="en-US" altLang="zh-CN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Arial，</a:t>
            </a:r>
            <a:r>
              <a:rPr lang="zh-CN" altLang="en-US" dirty="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段落两端对齐，段前17磅段后16.5磅，行距多倍行距，设置值2.41倍。）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具体操作参见后面制作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PPT)</a:t>
            </a:r>
            <a:endParaRPr lang="zh-CN" altLang="en-US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方法二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已根据指南设置了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章标题字体和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居中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对齐方式，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段前段后和行距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间距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虽和指南要求不同，也可以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不调整，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可用格式刷刷新其他章标题。</a:t>
            </a:r>
            <a:endParaRPr lang="zh-CN" altLang="en-US" b="1" dirty="0">
              <a:solidFill>
                <a:srgbClr val="FF0000"/>
              </a:solidFill>
              <a:highlight>
                <a:srgbClr val="808080"/>
              </a:highlight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316855" y="1840865"/>
            <a:ext cx="1448435" cy="1460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7155" y="719455"/>
            <a:ext cx="704850" cy="18034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指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南</a:t>
            </a:r>
            <a:endParaRPr lang="en-US" altLang="zh-CN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求</a:t>
            </a:r>
            <a:endParaRPr lang="zh-CN" altLang="en-US" sz="2400" b="1"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155" y="6739890"/>
            <a:ext cx="595630" cy="2484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作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245715" y="6983730"/>
            <a:ext cx="704850" cy="26460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致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图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示</a:t>
            </a:r>
            <a:endParaRPr 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圆角矩形 3"/>
          <p:cNvSpPr/>
          <p:nvPr>
            <p:custDataLst>
              <p:tags r:id="rId17"/>
            </p:custDataLst>
          </p:nvPr>
        </p:nvSpPr>
        <p:spPr>
          <a:xfrm>
            <a:off x="12912090" y="2623185"/>
            <a:ext cx="845185" cy="35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>
            <p:custDataLst>
              <p:tags r:id="rId18"/>
            </p:custDataLst>
          </p:nvPr>
        </p:nvSpPr>
        <p:spPr>
          <a:xfrm>
            <a:off x="5748020" y="3959860"/>
            <a:ext cx="3700780" cy="4248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303000" y="3719195"/>
            <a:ext cx="4945380" cy="1635760"/>
            <a:chOff x="8105" y="6705"/>
            <a:chExt cx="7788" cy="2576"/>
          </a:xfrm>
        </p:grpSpPr>
        <p:sp>
          <p:nvSpPr>
            <p:cNvPr id="9" name="圆角矩形 8"/>
            <p:cNvSpPr/>
            <p:nvPr>
              <p:custDataLst>
                <p:tags r:id="rId19"/>
              </p:custDataLst>
            </p:nvPr>
          </p:nvSpPr>
          <p:spPr>
            <a:xfrm>
              <a:off x="10654" y="8039"/>
              <a:ext cx="5036" cy="12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>
              <p:custDataLst>
                <p:tags r:id="rId20"/>
              </p:custDataLst>
            </p:nvPr>
          </p:nvSpPr>
          <p:spPr>
            <a:xfrm>
              <a:off x="8105" y="6705"/>
              <a:ext cx="7788" cy="58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标题</a:t>
              </a:r>
              <a:r>
                <a:rPr lang="en-US" altLang="zh-CN">
                  <a:solidFill>
                    <a:srgbClr val="FF0000"/>
                  </a:solidFill>
                </a:rPr>
                <a:t>1</a:t>
              </a:r>
              <a:r>
                <a:rPr lang="zh-CN" altLang="en-US">
                  <a:solidFill>
                    <a:srgbClr val="FF0000"/>
                  </a:solidFill>
                </a:rPr>
                <a:t>样式间距虽和指南要求不一致，可以</a:t>
              </a:r>
              <a:r>
                <a:rPr lang="zh-CN" altLang="en-US">
                  <a:solidFill>
                    <a:srgbClr val="FF0000"/>
                  </a:solidFill>
                </a:rPr>
                <a:t>不改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11154" y="7084"/>
              <a:ext cx="816" cy="112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2" name="文本框 71"/>
          <p:cNvSpPr txBox="1"/>
          <p:nvPr>
            <p:custDataLst>
              <p:tags r:id="rId21"/>
            </p:custDataLst>
          </p:nvPr>
        </p:nvSpPr>
        <p:spPr>
          <a:xfrm>
            <a:off x="12027535" y="1564005"/>
            <a:ext cx="409257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标题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样式可根据指南调整</a:t>
            </a:r>
            <a:r>
              <a:rPr lang="zh-CN" altLang="en-US">
                <a:solidFill>
                  <a:srgbClr val="FF0000"/>
                </a:solidFill>
              </a:rPr>
              <a:t>为居中</a:t>
            </a:r>
            <a:r>
              <a:rPr lang="zh-CN" altLang="en-US">
                <a:solidFill>
                  <a:srgbClr val="FF0000"/>
                </a:solidFill>
              </a:rPr>
              <a:t>对齐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 flipV="1">
            <a:off x="14693265" y="1245870"/>
            <a:ext cx="0" cy="31813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13757275" y="1932305"/>
            <a:ext cx="262255" cy="8699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>
            <p:custDataLst>
              <p:tags r:id="rId22"/>
            </p:custDataLst>
          </p:nvPr>
        </p:nvSpPr>
        <p:spPr>
          <a:xfrm>
            <a:off x="11508740" y="6335395"/>
            <a:ext cx="369252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标题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样式可以根据指南调整字体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>
            <p:custDataLst>
              <p:tags r:id="rId23"/>
            </p:custDataLst>
          </p:nvPr>
        </p:nvSpPr>
        <p:spPr>
          <a:xfrm>
            <a:off x="10045700" y="8282940"/>
            <a:ext cx="1960245" cy="2933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11201400" y="8741410"/>
            <a:ext cx="3275965" cy="368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所有样式的复杂文种不需调整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endCxn id="26" idx="1"/>
          </p:cNvCxnSpPr>
          <p:nvPr/>
        </p:nvCxnSpPr>
        <p:spPr>
          <a:xfrm>
            <a:off x="10873167" y="8576310"/>
            <a:ext cx="328295" cy="3492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5710555" y="3956050"/>
            <a:ext cx="3910965" cy="1797685"/>
            <a:chOff x="8793" y="6030"/>
            <a:chExt cx="6159" cy="2831"/>
          </a:xfrm>
        </p:grpSpPr>
        <p:sp>
          <p:nvSpPr>
            <p:cNvPr id="31" name="圆角矩形 30"/>
            <p:cNvSpPr/>
            <p:nvPr>
              <p:custDataLst>
                <p:tags r:id="rId25"/>
              </p:custDataLst>
            </p:nvPr>
          </p:nvSpPr>
          <p:spPr>
            <a:xfrm>
              <a:off x="10654" y="7619"/>
              <a:ext cx="4046" cy="12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>
              <p:custDataLst>
                <p:tags r:id="rId26"/>
              </p:custDataLst>
            </p:nvPr>
          </p:nvSpPr>
          <p:spPr>
            <a:xfrm>
              <a:off x="8793" y="6030"/>
              <a:ext cx="6159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间距虽和指南要求不一致，可以</a:t>
              </a:r>
              <a:r>
                <a:rPr lang="zh-CN" altLang="en-US">
                  <a:solidFill>
                    <a:srgbClr val="FF0000"/>
                  </a:solidFill>
                </a:rPr>
                <a:t>不改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11154" y="6836"/>
              <a:ext cx="864" cy="137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1310" y="508000"/>
            <a:ext cx="15544800" cy="609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zh-CN" altLang="en-US" sz="4800" b="1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Times New Roman" panose="02020603050405020304" charset="0"/>
                <a:ea typeface="宋体" panose="02010600030101010101" pitchFamily="2" charset="-122"/>
                <a:cs typeface="MiSans" pitchFamily="34" charset="-120"/>
              </a:rPr>
              <a:t>没用学校模板时如何依据《指南》初步制作论文模板</a:t>
            </a:r>
            <a:endParaRPr lang="zh-CN" altLang="en-US" sz="4800" b="1" dirty="0">
              <a:solidFill>
                <a:srgbClr val="FF0000"/>
              </a:solidFill>
              <a:highlight>
                <a:srgbClr val="FFFF00"/>
              </a:highlight>
              <a:uFillTx/>
              <a:latin typeface="Times New Roman" panose="02020603050405020304" charset="0"/>
              <a:ea typeface="宋体" panose="02010600030101010101" pitchFamily="2" charset="-122"/>
              <a:cs typeface="MiSans" pitchFamily="34" charset="-12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08000" y="1270000"/>
            <a:ext cx="1625600" cy="101600"/>
          </a:xfrm>
          <a:custGeom>
            <a:avLst/>
            <a:gdLst/>
            <a:ahLst/>
            <a:cxnLst/>
            <a:rect l="l" t="t" r="r" b="b"/>
            <a:pathLst>
              <a:path w="1625600" h="101600">
                <a:moveTo>
                  <a:pt x="0" y="0"/>
                </a:moveTo>
                <a:lnTo>
                  <a:pt x="1625600" y="0"/>
                </a:lnTo>
                <a:lnTo>
                  <a:pt x="162560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E67E22"/>
          </a:solidFill>
        </p:spPr>
      </p:sp>
      <p:sp>
        <p:nvSpPr>
          <p:cNvPr id="4" name="Shape 2"/>
          <p:cNvSpPr/>
          <p:nvPr/>
        </p:nvSpPr>
        <p:spPr>
          <a:xfrm>
            <a:off x="533400" y="1676400"/>
            <a:ext cx="7442200" cy="4622800"/>
          </a:xfrm>
          <a:custGeom>
            <a:avLst/>
            <a:gdLst/>
            <a:ahLst/>
            <a:cxnLst/>
            <a:rect l="l" t="t" r="r" b="b"/>
            <a:pathLst>
              <a:path w="7442200" h="4622800">
                <a:moveTo>
                  <a:pt x="50800" y="0"/>
                </a:moveTo>
                <a:lnTo>
                  <a:pt x="7289786" y="0"/>
                </a:lnTo>
                <a:cubicBezTo>
                  <a:pt x="7373962" y="0"/>
                  <a:pt x="7442200" y="68238"/>
                  <a:pt x="7442200" y="152414"/>
                </a:cubicBezTo>
                <a:lnTo>
                  <a:pt x="7442200" y="4470386"/>
                </a:lnTo>
                <a:cubicBezTo>
                  <a:pt x="7442200" y="4554562"/>
                  <a:pt x="7373962" y="4622800"/>
                  <a:pt x="7289786" y="4622800"/>
                </a:cubicBezTo>
                <a:lnTo>
                  <a:pt x="50800" y="4622800"/>
                </a:lnTo>
                <a:cubicBezTo>
                  <a:pt x="22763" y="4622800"/>
                  <a:pt x="0" y="4600037"/>
                  <a:pt x="0" y="4572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33400" y="1676400"/>
            <a:ext cx="50800" cy="4622800"/>
          </a:xfrm>
          <a:custGeom>
            <a:avLst/>
            <a:gdLst/>
            <a:ahLst/>
            <a:cxnLst/>
            <a:rect l="l" t="t" r="r" b="b"/>
            <a:pathLst>
              <a:path w="50800" h="4622800">
                <a:moveTo>
                  <a:pt x="50800" y="0"/>
                </a:moveTo>
                <a:lnTo>
                  <a:pt x="50800" y="0"/>
                </a:lnTo>
                <a:lnTo>
                  <a:pt x="50800" y="4622800"/>
                </a:lnTo>
                <a:lnTo>
                  <a:pt x="50800" y="4622800"/>
                </a:lnTo>
                <a:cubicBezTo>
                  <a:pt x="22763" y="4622800"/>
                  <a:pt x="0" y="4600037"/>
                  <a:pt x="0" y="4572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6" name="Shape 4"/>
          <p:cNvSpPr/>
          <p:nvPr/>
        </p:nvSpPr>
        <p:spPr>
          <a:xfrm>
            <a:off x="863600" y="1981200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7" name="Text 5"/>
          <p:cNvSpPr/>
          <p:nvPr/>
        </p:nvSpPr>
        <p:spPr>
          <a:xfrm>
            <a:off x="787400" y="1981200"/>
            <a:ext cx="8636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778000" y="2133600"/>
            <a:ext cx="593598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样式系统创建与应用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（</a:t>
            </a:r>
            <a:r>
              <a:rPr lang="zh-CN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样式设置时点击"修改 → 格式"，可设置字体、段落等，设置后须手动应用方可生效。</a:t>
            </a:r>
            <a:r>
              <a:rPr lang="zh-CN" altLang="en-US" sz="1600" dirty="0">
                <a:solidFill>
                  <a:srgbClr val="FF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）</a:t>
            </a:r>
            <a:endParaRPr lang="zh-CN" altLang="en-US" sz="1600" dirty="0">
              <a:solidFill>
                <a:srgbClr val="FF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778000" y="2844800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•1. 段落文字样式创建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778000" y="32511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•2. 标题1-4层级体系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调整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配置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778000" y="36575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•3. 特殊文本样式（引文、脚注、参考文献）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778000" y="40639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•4. 页眉页脚样式基础设置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778000" y="487171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•6. 样式应用与文档结构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778000" y="44703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•5. 页面布局参数配置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778000" y="52831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•7. 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目录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样式调整和目录生成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305800" y="1676400"/>
            <a:ext cx="7442200" cy="4622800"/>
          </a:xfrm>
          <a:custGeom>
            <a:avLst/>
            <a:gdLst/>
            <a:ahLst/>
            <a:cxnLst/>
            <a:rect l="l" t="t" r="r" b="b"/>
            <a:pathLst>
              <a:path w="7442200" h="4622800">
                <a:moveTo>
                  <a:pt x="50800" y="0"/>
                </a:moveTo>
                <a:lnTo>
                  <a:pt x="7289786" y="0"/>
                </a:lnTo>
                <a:cubicBezTo>
                  <a:pt x="7373962" y="0"/>
                  <a:pt x="7442200" y="68238"/>
                  <a:pt x="7442200" y="152414"/>
                </a:cubicBezTo>
                <a:lnTo>
                  <a:pt x="7442200" y="4470386"/>
                </a:lnTo>
                <a:cubicBezTo>
                  <a:pt x="7442200" y="4554562"/>
                  <a:pt x="7373962" y="4622800"/>
                  <a:pt x="7289786" y="4622800"/>
                </a:cubicBezTo>
                <a:lnTo>
                  <a:pt x="50800" y="4622800"/>
                </a:lnTo>
                <a:cubicBezTo>
                  <a:pt x="22763" y="4622800"/>
                  <a:pt x="0" y="4600037"/>
                  <a:pt x="0" y="4572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305800" y="1676400"/>
            <a:ext cx="50800" cy="4622800"/>
          </a:xfrm>
          <a:custGeom>
            <a:avLst/>
            <a:gdLst/>
            <a:ahLst/>
            <a:cxnLst/>
            <a:rect l="l" t="t" r="r" b="b"/>
            <a:pathLst>
              <a:path w="50800" h="4622800">
                <a:moveTo>
                  <a:pt x="50800" y="0"/>
                </a:moveTo>
                <a:lnTo>
                  <a:pt x="50800" y="0"/>
                </a:lnTo>
                <a:lnTo>
                  <a:pt x="50800" y="4622800"/>
                </a:lnTo>
                <a:lnTo>
                  <a:pt x="50800" y="4622800"/>
                </a:lnTo>
                <a:cubicBezTo>
                  <a:pt x="22763" y="4622800"/>
                  <a:pt x="0" y="4600037"/>
                  <a:pt x="0" y="4572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19" name="Shape 17"/>
          <p:cNvSpPr/>
          <p:nvPr/>
        </p:nvSpPr>
        <p:spPr>
          <a:xfrm>
            <a:off x="8636000" y="2590800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E67E22"/>
          </a:solidFill>
        </p:spPr>
      </p:sp>
      <p:sp>
        <p:nvSpPr>
          <p:cNvPr id="20" name="Text 18"/>
          <p:cNvSpPr/>
          <p:nvPr/>
        </p:nvSpPr>
        <p:spPr>
          <a:xfrm>
            <a:off x="8559800" y="2590800"/>
            <a:ext cx="8636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550400" y="2743200"/>
            <a:ext cx="543052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页码系统设置</a:t>
            </a:r>
            <a:r>
              <a:rPr lang="zh-CN" alt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参考学校模板分为</a:t>
            </a:r>
            <a:r>
              <a:rPr lang="zh-CN" alt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四节</a:t>
            </a:r>
            <a:endParaRPr lang="zh-CN" altLang="en-US" sz="2400" b="1" dirty="0">
              <a:solidFill>
                <a:srgbClr val="2C3E5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550401" y="34543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文档分节：三阶段页码体系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550401" y="438911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罗马数字页码（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中、英文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摘要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目录）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550401" y="48767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阿拉伯数字页码（正文）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33400" y="6604000"/>
            <a:ext cx="7442200" cy="2531745"/>
          </a:xfrm>
          <a:custGeom>
            <a:avLst/>
            <a:gdLst/>
            <a:ahLst/>
            <a:cxnLst/>
            <a:rect l="l" t="t" r="r" b="b"/>
            <a:pathLst>
              <a:path w="7442200" h="2997200">
                <a:moveTo>
                  <a:pt x="50800" y="0"/>
                </a:moveTo>
                <a:lnTo>
                  <a:pt x="7289792" y="0"/>
                </a:lnTo>
                <a:cubicBezTo>
                  <a:pt x="7373965" y="0"/>
                  <a:pt x="7442200" y="68235"/>
                  <a:pt x="7442200" y="152408"/>
                </a:cubicBezTo>
                <a:lnTo>
                  <a:pt x="7442200" y="2844792"/>
                </a:lnTo>
                <a:cubicBezTo>
                  <a:pt x="7442200" y="2928965"/>
                  <a:pt x="7373965" y="2997200"/>
                  <a:pt x="7289792" y="2997200"/>
                </a:cubicBezTo>
                <a:lnTo>
                  <a:pt x="50800" y="2997200"/>
                </a:lnTo>
                <a:cubicBezTo>
                  <a:pt x="22763" y="2997200"/>
                  <a:pt x="0" y="2974437"/>
                  <a:pt x="0" y="2946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533400" y="6604000"/>
            <a:ext cx="76200" cy="2545715"/>
          </a:xfrm>
          <a:custGeom>
            <a:avLst/>
            <a:gdLst/>
            <a:ahLst/>
            <a:cxnLst/>
            <a:rect l="l" t="t" r="r" b="b"/>
            <a:pathLst>
              <a:path w="50800" h="2997200">
                <a:moveTo>
                  <a:pt x="50800" y="0"/>
                </a:moveTo>
                <a:lnTo>
                  <a:pt x="50800" y="0"/>
                </a:lnTo>
                <a:lnTo>
                  <a:pt x="50800" y="2997200"/>
                </a:lnTo>
                <a:lnTo>
                  <a:pt x="50800" y="2997200"/>
                </a:lnTo>
                <a:cubicBezTo>
                  <a:pt x="22763" y="2997200"/>
                  <a:pt x="0" y="2974437"/>
                  <a:pt x="0" y="2946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5D6D7E"/>
          </a:solidFill>
        </p:spPr>
      </p:sp>
      <p:sp>
        <p:nvSpPr>
          <p:cNvPr id="29" name="Shape 27"/>
          <p:cNvSpPr/>
          <p:nvPr/>
        </p:nvSpPr>
        <p:spPr>
          <a:xfrm>
            <a:off x="863600" y="6908799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5D6D7E"/>
          </a:solidFill>
        </p:spPr>
      </p:sp>
      <p:sp>
        <p:nvSpPr>
          <p:cNvPr id="30" name="Text 28"/>
          <p:cNvSpPr/>
          <p:nvPr/>
        </p:nvSpPr>
        <p:spPr>
          <a:xfrm>
            <a:off x="787400" y="6908799"/>
            <a:ext cx="8636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778000" y="7061199"/>
            <a:ext cx="19812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页眉系统配置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778000" y="77724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奇偶页页眉差异化设置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219575" y="77724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StyleRef域自动化配置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778000" y="82296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偶数页固定论文类型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219575" y="82296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奇数页自动跟随章标题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305800" y="6604000"/>
            <a:ext cx="7442200" cy="2545715"/>
          </a:xfrm>
          <a:custGeom>
            <a:avLst/>
            <a:gdLst/>
            <a:ahLst/>
            <a:cxnLst/>
            <a:rect l="l" t="t" r="r" b="b"/>
            <a:pathLst>
              <a:path w="7442200" h="2997200">
                <a:moveTo>
                  <a:pt x="50800" y="0"/>
                </a:moveTo>
                <a:lnTo>
                  <a:pt x="7289792" y="0"/>
                </a:lnTo>
                <a:cubicBezTo>
                  <a:pt x="7373965" y="0"/>
                  <a:pt x="7442200" y="68235"/>
                  <a:pt x="7442200" y="152408"/>
                </a:cubicBezTo>
                <a:lnTo>
                  <a:pt x="7442200" y="2844792"/>
                </a:lnTo>
                <a:cubicBezTo>
                  <a:pt x="7442200" y="2928965"/>
                  <a:pt x="7373965" y="2997200"/>
                  <a:pt x="7289792" y="2997200"/>
                </a:cubicBezTo>
                <a:lnTo>
                  <a:pt x="50800" y="2997200"/>
                </a:lnTo>
                <a:cubicBezTo>
                  <a:pt x="22763" y="2997200"/>
                  <a:pt x="0" y="2974437"/>
                  <a:pt x="0" y="2946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8305800" y="6604000"/>
            <a:ext cx="76200" cy="2532380"/>
          </a:xfrm>
          <a:custGeom>
            <a:avLst/>
            <a:gdLst/>
            <a:ahLst/>
            <a:cxnLst/>
            <a:rect l="l" t="t" r="r" b="b"/>
            <a:pathLst>
              <a:path w="50800" h="2997200">
                <a:moveTo>
                  <a:pt x="50800" y="0"/>
                </a:moveTo>
                <a:lnTo>
                  <a:pt x="50800" y="0"/>
                </a:lnTo>
                <a:lnTo>
                  <a:pt x="50800" y="2997200"/>
                </a:lnTo>
                <a:lnTo>
                  <a:pt x="50800" y="2997200"/>
                </a:lnTo>
                <a:cubicBezTo>
                  <a:pt x="22763" y="2997200"/>
                  <a:pt x="0" y="2974437"/>
                  <a:pt x="0" y="2946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38" name="Shape 36"/>
          <p:cNvSpPr/>
          <p:nvPr/>
        </p:nvSpPr>
        <p:spPr>
          <a:xfrm>
            <a:off x="8636000" y="6908799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2C3E50"/>
          </a:solidFill>
        </p:spPr>
      </p:sp>
      <p:sp>
        <p:nvSpPr>
          <p:cNvPr id="39" name="Text 37"/>
          <p:cNvSpPr/>
          <p:nvPr/>
        </p:nvSpPr>
        <p:spPr>
          <a:xfrm>
            <a:off x="8559800" y="6908799"/>
            <a:ext cx="8636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9550401" y="7061199"/>
            <a:ext cx="28956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2C3E5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最终检查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550401" y="77724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重点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检查清单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550401" y="8178801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常见问题排错</a:t>
            </a:r>
            <a:endParaRPr lang="en-US" sz="1600" dirty="0"/>
          </a:p>
        </p:txBody>
      </p:sp>
      <p:sp>
        <p:nvSpPr>
          <p:cNvPr id="16" name="Text 21"/>
          <p:cNvSpPr/>
          <p:nvPr/>
        </p:nvSpPr>
        <p:spPr>
          <a:xfrm>
            <a:off x="9550401" y="397509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 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无页码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封面和版权声明</a:t>
            </a:r>
            <a:r>
              <a:rPr lang="en-US" altLang="zh-CN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)</a:t>
            </a:r>
            <a:endParaRPr lang="en-US" altLang="zh-CN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5" name="Text 13"/>
          <p:cNvSpPr/>
          <p:nvPr/>
        </p:nvSpPr>
        <p:spPr>
          <a:xfrm>
            <a:off x="1778000" y="5646419"/>
            <a:ext cx="599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•8. 当前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样式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、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样式集</a:t>
            </a:r>
            <a:r>
              <a:rPr lang="zh-CN" alt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和</a:t>
            </a:r>
            <a:r>
              <a:rPr lang="en-US" sz="1600" dirty="0">
                <a:solidFill>
                  <a:srgbClr val="5D6D7E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模板保存</a:t>
            </a:r>
            <a:endParaRPr lang="en-US" sz="1600" dirty="0">
              <a:solidFill>
                <a:srgbClr val="5D6D7E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10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1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2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3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4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5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6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7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8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19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2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20.xml><?xml version="1.0" encoding="utf-8"?>
<p:tagLst xmlns:p="http://schemas.openxmlformats.org/presentationml/2006/main">
  <p:tag name="KSO_WM_DIAGRAM_VIRTUALLY_FRAME" val="{&quot;height&quot;:746.456692913386,&quot;left&quot;:18,&quot;top&quot;:75.59055118110237,&quot;width&quot;:1067.45}"/>
</p:tagLst>
</file>

<file path=ppt/tags/tag21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2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3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4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5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6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7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8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29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30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1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2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3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4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5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6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7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8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39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40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1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2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3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4.xml><?xml version="1.0" encoding="utf-8"?>
<p:tagLst xmlns:p="http://schemas.openxmlformats.org/presentationml/2006/main">
  <p:tag name="KSO_WM_DIAGRAM_VIRTUALLY_FRAME" val="{&quot;height&quot;:525.4,&quot;left&quot;:556.6195275590551,&quot;top&quot;:194.6,&quot;width&quot;:695.4608417249092}"/>
</p:tagLst>
</file>

<file path=ppt/tags/tag45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46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47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48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49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50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1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2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3.xml><?xml version="1.0" encoding="utf-8"?>
<p:tagLst xmlns:p="http://schemas.openxmlformats.org/presentationml/2006/main">
  <p:tag name="KSO_WM_DIAGRAM_VIRTUALLY_FRAME" val="{&quot;height&quot;:242.15,&quot;left&quot;:60,&quot;top&quot;:215.8,&quot;width&quot;:544}"/>
</p:tagLst>
</file>

<file path=ppt/tags/tag54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5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6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7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8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59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6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60.xml><?xml version="1.0" encoding="utf-8"?>
<p:tagLst xmlns:p="http://schemas.openxmlformats.org/presentationml/2006/main">
  <p:tag name="KSO_WM_DIAGRAM_VIRTUALLY_FRAME" val="{&quot;height&quot;:308.35,&quot;left&quot;:60,&quot;top&quot;:215.8,&quot;width&quot;:545.75}"/>
</p:tagLst>
</file>

<file path=ppt/tags/tag7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8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ags/tag9.xml><?xml version="1.0" encoding="utf-8"?>
<p:tagLst xmlns:p="http://schemas.openxmlformats.org/presentationml/2006/main">
  <p:tag name="KSO_WM_DIAGRAM_VIRTUALLY_FRAME" val="{&quot;height&quot;:89.79062992125982,&quot;left&quot;:441.41629921259846,&quot;top&quot;:302.3030708661417,&quot;width&quot;:413.1167716535432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17124</Words>
  <Application>WPS 演示</Application>
  <PresentationFormat>自定义</PresentationFormat>
  <Paragraphs>1788</Paragraphs>
  <Slides>34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78" baseType="lpstr">
      <vt:lpstr>Arial</vt:lpstr>
      <vt:lpstr>宋体</vt:lpstr>
      <vt:lpstr>Wingdings</vt:lpstr>
      <vt:lpstr>仿宋</vt:lpstr>
      <vt:lpstr>MiSans</vt:lpstr>
      <vt:lpstr>MiSans</vt:lpstr>
      <vt:lpstr>Times New Roman</vt:lpstr>
      <vt:lpstr>Times New Roman, 仿宋</vt:lpstr>
      <vt:lpstr>LXGW Bright</vt:lpstr>
      <vt:lpstr>LXGW Bright</vt:lpstr>
      <vt:lpstr>黑体</vt:lpstr>
      <vt:lpstr>方正小标宋_GBK</vt:lpstr>
      <vt:lpstr>楷体</vt:lpstr>
      <vt:lpstr>Liter</vt:lpstr>
      <vt:lpstr>DejaVu Math TeX Gyre</vt:lpstr>
      <vt:lpstr>Liter</vt:lpstr>
      <vt:lpstr>Liter</vt:lpstr>
      <vt:lpstr>QuattrocentoSans</vt:lpstr>
      <vt:lpstr>QuattrocentoSans</vt:lpstr>
      <vt:lpstr>QuattrocentoSans</vt:lpstr>
      <vt:lpstr>Quattrocento Sans</vt:lpstr>
      <vt:lpstr>Quattrocento Sans</vt:lpstr>
      <vt:lpstr>Quattrocento Sans</vt:lpstr>
      <vt:lpstr>微软雅黑</vt:lpstr>
      <vt:lpstr>微软雅黑</vt:lpstr>
      <vt:lpstr>Yu Gothic UI</vt:lpstr>
      <vt:lpstr>Wingdings</vt:lpstr>
      <vt:lpstr>Calibri</vt:lpstr>
      <vt:lpstr>Arial Unicode MS</vt:lpstr>
      <vt:lpstr>等线</vt:lpstr>
      <vt:lpstr>华文中宋</vt:lpstr>
      <vt:lpstr>Times New Roman</vt:lpstr>
      <vt:lpstr>Times New Roman</vt:lpstr>
      <vt:lpstr>Segoe Print</vt:lpstr>
      <vt:lpstr>PMingLiU</vt:lpstr>
      <vt:lpstr>Calibri Light</vt:lpstr>
      <vt:lpstr>MingLiU-ExtB</vt:lpstr>
      <vt:lpstr>PMingLiU-ExtB</vt:lpstr>
      <vt:lpstr>Microsoft JhengHei UI</vt:lpstr>
      <vt:lpstr>LXGW Bright</vt:lpstr>
      <vt:lpstr>Times New Roman, 仿宋</vt:lpstr>
      <vt:lpstr>Lonely and Bright</vt:lpstr>
      <vt:lpstr>Custom Theme</vt:lpstr>
      <vt:lpstr>Office Theme</vt:lpstr>
      <vt:lpstr>依据学校《指南》初探学位论文模板的使用与制作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Word论文格式设置完全指南</dc:title>
  <dc:creator>Kimi</dc:creator>
  <dc:subject>Word论文格式设置完全指南</dc:subject>
  <cp:lastModifiedBy>lib</cp:lastModifiedBy>
  <cp:revision>436</cp:revision>
  <dcterms:created xsi:type="dcterms:W3CDTF">2026-05-26T15:08:00Z</dcterms:created>
  <dcterms:modified xsi:type="dcterms:W3CDTF">2026-07-02T12:00:16Z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{"Label":"Word论文格式设置完全指南","ContentProducer":"001191110108MACG2KBH8F10000","ProduceID":"","ReservedCode1":"","ContentPropagator":"001191110108MACG2KBH8F20000","PropagateID":"","ReservedCode2":""}</vt:lpwstr>
  </property>
  <property fmtid="{D5CDD505-2E9C-101B-9397-08002B2CF9AE}" pid="3" name="KSOProductBuildVer">
    <vt:lpwstr>2052-12.1.0.26895</vt:lpwstr>
  </property>
  <property fmtid="{D5CDD505-2E9C-101B-9397-08002B2CF9AE}" pid="4" name="ICV">
    <vt:lpwstr>9EE16C1579624EAF867AB27EAB0B2E68_13</vt:lpwstr>
  </property>
</Properties>
</file>